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7" r:id="rId7"/>
    <p:sldId id="278" r:id="rId8"/>
    <p:sldId id="272" r:id="rId9"/>
    <p:sldId id="264" r:id="rId10"/>
    <p:sldId id="280" r:id="rId11"/>
    <p:sldId id="281" r:id="rId12"/>
    <p:sldId id="279" r:id="rId13"/>
    <p:sldId id="275" r:id="rId14"/>
    <p:sldId id="276" r:id="rId15"/>
    <p:sldId id="273" r:id="rId16"/>
    <p:sldId id="26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sers\csprenger\Google%20&#1044;&#1080;&#1089;&#1082;\CorporateGovernance_Russia\Banks_CGCode\Paper_Presentation\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Own!$B$6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Own!$A$7:$A$8</c:f>
              <c:strCache>
                <c:ptCount val="2"/>
                <c:pt idx="0">
                  <c:v>Доля банков под контролем государства</c:v>
                </c:pt>
                <c:pt idx="1">
                  <c:v>Доля банков под контролем государства взвешенная по активам</c:v>
                </c:pt>
              </c:strCache>
            </c:strRef>
          </c:cat>
          <c:val>
            <c:numRef>
              <c:f>Own!$B$7:$B$8</c:f>
              <c:numCache>
                <c:formatCode>0%</c:formatCode>
                <c:ptCount val="2"/>
                <c:pt idx="0">
                  <c:v>0.36</c:v>
                </c:pt>
                <c:pt idx="1">
                  <c:v>0.76618200000000003</c:v>
                </c:pt>
              </c:numCache>
            </c:numRef>
          </c:val>
        </c:ser>
        <c:ser>
          <c:idx val="1"/>
          <c:order val="1"/>
          <c:tx>
            <c:strRef>
              <c:f>Own!$C$6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Own!$A$7:$A$8</c:f>
              <c:strCache>
                <c:ptCount val="2"/>
                <c:pt idx="0">
                  <c:v>Доля банков под контролем государства</c:v>
                </c:pt>
                <c:pt idx="1">
                  <c:v>Доля банков под контролем государства взвешенная по активам</c:v>
                </c:pt>
              </c:strCache>
            </c:strRef>
          </c:cat>
          <c:val>
            <c:numRef>
              <c:f>Own!$C$7:$C$8</c:f>
              <c:numCache>
                <c:formatCode>0%</c:formatCode>
                <c:ptCount val="2"/>
                <c:pt idx="0">
                  <c:v>0.36</c:v>
                </c:pt>
                <c:pt idx="1">
                  <c:v>0.76530799999999999</c:v>
                </c:pt>
              </c:numCache>
            </c:numRef>
          </c:val>
        </c:ser>
        <c:ser>
          <c:idx val="2"/>
          <c:order val="2"/>
          <c:tx>
            <c:strRef>
              <c:f>Own!$D$6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Own!$A$7:$A$8</c:f>
              <c:strCache>
                <c:ptCount val="2"/>
                <c:pt idx="0">
                  <c:v>Доля банков под контролем государства</c:v>
                </c:pt>
                <c:pt idx="1">
                  <c:v>Доля банков под контролем государства взвешенная по активам</c:v>
                </c:pt>
              </c:strCache>
            </c:strRef>
          </c:cat>
          <c:val>
            <c:numRef>
              <c:f>Own!$D$7:$D$8</c:f>
              <c:numCache>
                <c:formatCode>0%</c:formatCode>
                <c:ptCount val="2"/>
                <c:pt idx="0">
                  <c:v>0.47826099999999999</c:v>
                </c:pt>
                <c:pt idx="1">
                  <c:v>0.81858299999999995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974912"/>
        <c:axId val="113975472"/>
      </c:barChart>
      <c:catAx>
        <c:axId val="1139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975472"/>
        <c:crosses val="autoZero"/>
        <c:auto val="1"/>
        <c:lblAlgn val="ctr"/>
        <c:lblOffset val="100"/>
        <c:noMultiLvlLbl val="0"/>
      </c:catAx>
      <c:valAx>
        <c:axId val="1139754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9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Own!$B$12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Own!$A$13:$A$14</c:f>
              <c:strCache>
                <c:ptCount val="2"/>
                <c:pt idx="0">
                  <c:v>Доля банков под контролем зарубежных инвесторов</c:v>
                </c:pt>
                <c:pt idx="1">
                  <c:v>Доля банков под контролем зарубежных инвесторов взвешенная по активам</c:v>
                </c:pt>
              </c:strCache>
            </c:strRef>
          </c:cat>
          <c:val>
            <c:numRef>
              <c:f>Own!$C$12:$D$12</c:f>
              <c:numCache>
                <c:formatCode>0%</c:formatCode>
                <c:ptCount val="2"/>
                <c:pt idx="0">
                  <c:v>0.2</c:v>
                </c:pt>
                <c:pt idx="1">
                  <c:v>6.8967000000000001E-2</c:v>
                </c:pt>
              </c:numCache>
            </c:numRef>
          </c:val>
        </c:ser>
        <c:ser>
          <c:idx val="1"/>
          <c:order val="1"/>
          <c:tx>
            <c:strRef>
              <c:f>Own!$B$13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Own!$A$13:$A$14</c:f>
              <c:strCache>
                <c:ptCount val="2"/>
                <c:pt idx="0">
                  <c:v>Доля банков под контролем зарубежных инвесторов</c:v>
                </c:pt>
                <c:pt idx="1">
                  <c:v>Доля банков под контролем зарубежных инвесторов взвешенная по активам</c:v>
                </c:pt>
              </c:strCache>
            </c:strRef>
          </c:cat>
          <c:val>
            <c:numRef>
              <c:f>Own!$C$13:$D$13</c:f>
              <c:numCache>
                <c:formatCode>0%</c:formatCode>
                <c:ptCount val="2"/>
                <c:pt idx="0">
                  <c:v>0.24</c:v>
                </c:pt>
                <c:pt idx="1">
                  <c:v>8.8604000000000002E-2</c:v>
                </c:pt>
              </c:numCache>
            </c:numRef>
          </c:val>
        </c:ser>
        <c:ser>
          <c:idx val="2"/>
          <c:order val="2"/>
          <c:tx>
            <c:strRef>
              <c:f>Own!$B$14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Own!$A$13:$A$14</c:f>
              <c:strCache>
                <c:ptCount val="2"/>
                <c:pt idx="0">
                  <c:v>Доля банков под контролем зарубежных инвесторов</c:v>
                </c:pt>
                <c:pt idx="1">
                  <c:v>Доля банков под контролем зарубежных инвесторов взвешенная по активам</c:v>
                </c:pt>
              </c:strCache>
            </c:strRef>
          </c:cat>
          <c:val>
            <c:numRef>
              <c:f>Own!$C$14:$D$14</c:f>
              <c:numCache>
                <c:formatCode>0%</c:formatCode>
                <c:ptCount val="2"/>
                <c:pt idx="0">
                  <c:v>0.26086999999999999</c:v>
                </c:pt>
                <c:pt idx="1">
                  <c:v>9.0665999999999997E-2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978832"/>
        <c:axId val="113979392"/>
      </c:barChart>
      <c:catAx>
        <c:axId val="11397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979392"/>
        <c:crosses val="autoZero"/>
        <c:auto val="1"/>
        <c:lblAlgn val="ctr"/>
        <c:lblOffset val="100"/>
        <c:noMultiLvlLbl val="0"/>
      </c:catAx>
      <c:valAx>
        <c:axId val="113979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97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Own!$A$24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Own!$B$23:$D$23</c:f>
              <c:strCache>
                <c:ptCount val="3"/>
                <c:pt idx="0">
                  <c:v>Доля крупнейшего акционера</c:v>
                </c:pt>
                <c:pt idx="1">
                  <c:v>Доля крупнейших трех акционеров</c:v>
                </c:pt>
                <c:pt idx="2">
                  <c:v>Доля крупнейших трех акционеров, только частные банки</c:v>
                </c:pt>
              </c:strCache>
            </c:strRef>
          </c:cat>
          <c:val>
            <c:numRef>
              <c:f>Own!$B$24:$D$24</c:f>
              <c:numCache>
                <c:formatCode>0%</c:formatCode>
                <c:ptCount val="3"/>
                <c:pt idx="0">
                  <c:v>0.73290899999999992</c:v>
                </c:pt>
                <c:pt idx="1">
                  <c:v>0.83680099999999991</c:v>
                </c:pt>
                <c:pt idx="2">
                  <c:v>0.76223600000000002</c:v>
                </c:pt>
              </c:numCache>
            </c:numRef>
          </c:val>
        </c:ser>
        <c:ser>
          <c:idx val="1"/>
          <c:order val="1"/>
          <c:tx>
            <c:strRef>
              <c:f>Own!$A$25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Own!$B$23:$D$23</c:f>
              <c:strCache>
                <c:ptCount val="3"/>
                <c:pt idx="0">
                  <c:v>Доля крупнейшего акционера</c:v>
                </c:pt>
                <c:pt idx="1">
                  <c:v>Доля крупнейших трех акционеров</c:v>
                </c:pt>
                <c:pt idx="2">
                  <c:v>Доля крупнейших трех акционеров, только частные банки</c:v>
                </c:pt>
              </c:strCache>
            </c:strRef>
          </c:cat>
          <c:val>
            <c:numRef>
              <c:f>Own!$B$25:$D$25</c:f>
              <c:numCache>
                <c:formatCode>0%</c:formatCode>
                <c:ptCount val="3"/>
                <c:pt idx="0">
                  <c:v>0.76261200000000007</c:v>
                </c:pt>
                <c:pt idx="1">
                  <c:v>0.84309200000000006</c:v>
                </c:pt>
                <c:pt idx="2">
                  <c:v>0.72921599999999998</c:v>
                </c:pt>
              </c:numCache>
            </c:numRef>
          </c:val>
        </c:ser>
        <c:ser>
          <c:idx val="2"/>
          <c:order val="2"/>
          <c:tx>
            <c:strRef>
              <c:f>Own!$A$26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Own!$B$23:$D$23</c:f>
              <c:strCache>
                <c:ptCount val="3"/>
                <c:pt idx="0">
                  <c:v>Доля крупнейшего акционера</c:v>
                </c:pt>
                <c:pt idx="1">
                  <c:v>Доля крупнейших трех акционеров</c:v>
                </c:pt>
                <c:pt idx="2">
                  <c:v>Доля крупнейших трех акционеров, только частные банки</c:v>
                </c:pt>
              </c:strCache>
            </c:strRef>
          </c:cat>
          <c:val>
            <c:numRef>
              <c:f>Own!$B$26:$D$26</c:f>
              <c:numCache>
                <c:formatCode>0%</c:formatCode>
                <c:ptCount val="3"/>
                <c:pt idx="0">
                  <c:v>0.83934900000000001</c:v>
                </c:pt>
                <c:pt idx="1">
                  <c:v>0.88958999999999999</c:v>
                </c:pt>
                <c:pt idx="2">
                  <c:v>0.73167500000000008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47776"/>
        <c:axId val="172848336"/>
      </c:barChart>
      <c:catAx>
        <c:axId val="1728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848336"/>
        <c:crosses val="autoZero"/>
        <c:auto val="1"/>
        <c:lblAlgn val="ctr"/>
        <c:lblOffset val="100"/>
        <c:noMultiLvlLbl val="0"/>
      </c:catAx>
      <c:valAx>
        <c:axId val="17284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8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Boards!$B$1</c:f>
              <c:strCache>
                <c:ptCount val="1"/>
                <c:pt idx="0">
                  <c:v>Размер совета директоров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Boards!$A$2:$A$4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xVal>
          <c:yVal>
            <c:numRef>
              <c:f>Boards!$B$2:$B$4</c:f>
              <c:numCache>
                <c:formatCode>General</c:formatCode>
                <c:ptCount val="3"/>
                <c:pt idx="0">
                  <c:v>8.75</c:v>
                </c:pt>
                <c:pt idx="1">
                  <c:v>8.92</c:v>
                </c:pt>
                <c:pt idx="2">
                  <c:v>9.2727299999999993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591328"/>
        <c:axId val="238594688"/>
      </c:scatterChart>
      <c:valAx>
        <c:axId val="238591328"/>
        <c:scaling>
          <c:orientation val="minMax"/>
          <c:max val="2017"/>
          <c:min val="2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594688"/>
        <c:crosses val="autoZero"/>
        <c:crossBetween val="midCat"/>
        <c:majorUnit val="5"/>
      </c:valAx>
      <c:valAx>
        <c:axId val="238594688"/>
        <c:scaling>
          <c:orientation val="minMax"/>
          <c:max val="9.5"/>
          <c:min val="8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591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Boards!$C$1</c:f>
              <c:strCache>
                <c:ptCount val="1"/>
                <c:pt idx="0">
                  <c:v>Средний возраст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Boards!$A$2:$A$4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xVal>
          <c:yVal>
            <c:numRef>
              <c:f>Boards!$C$2:$C$4</c:f>
              <c:numCache>
                <c:formatCode>General</c:formatCode>
                <c:ptCount val="3"/>
                <c:pt idx="0">
                  <c:v>46.594200000000001</c:v>
                </c:pt>
                <c:pt idx="1">
                  <c:v>49.239199999999997</c:v>
                </c:pt>
                <c:pt idx="2">
                  <c:v>51.290900000000001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074448"/>
        <c:axId val="178073328"/>
      </c:scatterChart>
      <c:valAx>
        <c:axId val="178074448"/>
        <c:scaling>
          <c:orientation val="minMax"/>
          <c:max val="2017"/>
          <c:min val="2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73328"/>
        <c:crosses val="autoZero"/>
        <c:crossBetween val="midCat"/>
        <c:majorUnit val="5"/>
      </c:valAx>
      <c:valAx>
        <c:axId val="1780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74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71596675415573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Boards!$D$1</c:f>
              <c:strCache>
                <c:ptCount val="1"/>
                <c:pt idx="0">
                  <c:v>Доля женщин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Boards!$A$2:$A$4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xVal>
          <c:yVal>
            <c:numRef>
              <c:f>Boards!$D$2:$D$4</c:f>
              <c:numCache>
                <c:formatCode>0%</c:formatCode>
                <c:ptCount val="3"/>
                <c:pt idx="0">
                  <c:v>8.4825999999999999E-2</c:v>
                </c:pt>
                <c:pt idx="1">
                  <c:v>0.108586</c:v>
                </c:pt>
                <c:pt idx="2">
                  <c:v>0.14627899999999999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071088"/>
        <c:axId val="178071648"/>
      </c:scatterChart>
      <c:valAx>
        <c:axId val="178071088"/>
        <c:scaling>
          <c:orientation val="minMax"/>
          <c:max val="2017"/>
          <c:min val="2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71648"/>
        <c:crosses val="autoZero"/>
        <c:crossBetween val="midCat"/>
        <c:majorUnit val="5"/>
      </c:valAx>
      <c:valAx>
        <c:axId val="17807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71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Boards!$E$1</c:f>
              <c:strCache>
                <c:ptCount val="1"/>
                <c:pt idx="0">
                  <c:v>Доля иностранных граждан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Boards!$A$2:$A$4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xVal>
          <c:yVal>
            <c:numRef>
              <c:f>Boards!$E$2:$E$4</c:f>
              <c:numCache>
                <c:formatCode>0%</c:formatCode>
                <c:ptCount val="3"/>
                <c:pt idx="0">
                  <c:v>0.23369100000000001</c:v>
                </c:pt>
                <c:pt idx="1">
                  <c:v>0.30152400000000001</c:v>
                </c:pt>
                <c:pt idx="2">
                  <c:v>0.29071599999999997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777440"/>
        <c:axId val="179766800"/>
      </c:scatterChart>
      <c:valAx>
        <c:axId val="179777440"/>
        <c:scaling>
          <c:orientation val="minMax"/>
          <c:max val="2017"/>
          <c:min val="2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766800"/>
        <c:crosses val="autoZero"/>
        <c:crossBetween val="midCat"/>
        <c:majorUnit val="5"/>
      </c:valAx>
      <c:valAx>
        <c:axId val="17976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7774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insiders!$B$2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insiders!$C$1:$D$1</c:f>
              <c:strCache>
                <c:ptCount val="2"/>
                <c:pt idx="0">
                  <c:v>Текущие исполнительные директора в банке (члены правления)</c:v>
                </c:pt>
                <c:pt idx="1">
                  <c:v>Текущие исполнительные директора в группе компаний (кроме банка)</c:v>
                </c:pt>
              </c:strCache>
            </c:strRef>
          </c:cat>
          <c:val>
            <c:numRef>
              <c:f>insiders!$C$2:$D$2</c:f>
              <c:numCache>
                <c:formatCode>0%</c:formatCode>
                <c:ptCount val="2"/>
                <c:pt idx="0">
                  <c:v>0.23231499999999999</c:v>
                </c:pt>
                <c:pt idx="1">
                  <c:v>0.254496</c:v>
                </c:pt>
              </c:numCache>
            </c:numRef>
          </c:val>
        </c:ser>
        <c:ser>
          <c:idx val="1"/>
          <c:order val="1"/>
          <c:tx>
            <c:strRef>
              <c:f>insiders!$B$3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insiders!$C$1:$D$1</c:f>
              <c:strCache>
                <c:ptCount val="2"/>
                <c:pt idx="0">
                  <c:v>Текущие исполнительные директора в банке (члены правления)</c:v>
                </c:pt>
                <c:pt idx="1">
                  <c:v>Текущие исполнительные директора в группе компаний (кроме банка)</c:v>
                </c:pt>
              </c:strCache>
            </c:strRef>
          </c:cat>
          <c:val>
            <c:numRef>
              <c:f>insiders!$C$3:$D$3</c:f>
              <c:numCache>
                <c:formatCode>0%</c:formatCode>
                <c:ptCount val="2"/>
                <c:pt idx="0">
                  <c:v>0.236318</c:v>
                </c:pt>
                <c:pt idx="1">
                  <c:v>0.27883599999999997</c:v>
                </c:pt>
              </c:numCache>
            </c:numRef>
          </c:val>
        </c:ser>
        <c:ser>
          <c:idx val="2"/>
          <c:order val="2"/>
          <c:tx>
            <c:strRef>
              <c:f>insiders!$B$4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insiders!$C$1:$D$1</c:f>
              <c:strCache>
                <c:ptCount val="2"/>
                <c:pt idx="0">
                  <c:v>Текущие исполнительные директора в банке (члены правления)</c:v>
                </c:pt>
                <c:pt idx="1">
                  <c:v>Текущие исполнительные директора в группе компаний (кроме банка)</c:v>
                </c:pt>
              </c:strCache>
            </c:strRef>
          </c:cat>
          <c:val>
            <c:numRef>
              <c:f>insiders!$C$4:$D$4</c:f>
              <c:numCache>
                <c:formatCode>0%</c:formatCode>
                <c:ptCount val="2"/>
                <c:pt idx="0">
                  <c:v>0.189946</c:v>
                </c:pt>
                <c:pt idx="1">
                  <c:v>0.32122899999999999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360192"/>
        <c:axId val="249357392"/>
      </c:barChart>
      <c:catAx>
        <c:axId val="2493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357392"/>
        <c:crosses val="autoZero"/>
        <c:auto val="1"/>
        <c:lblAlgn val="ctr"/>
        <c:lblOffset val="100"/>
        <c:noMultiLvlLbl val="0"/>
      </c:catAx>
      <c:valAx>
        <c:axId val="24935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36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3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8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9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9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6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3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5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CC0E-0668-4BC1-BE4C-AB3912560611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1D42-6D36-4FB0-969A-0BAE7A4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7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576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Советы директоров крупнейших российских банков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64503"/>
            <a:ext cx="9144000" cy="2255064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Карстен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Шпренгер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Российская экономическая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школа</a:t>
            </a:r>
            <a:endParaRPr lang="en-US" dirty="0" smtClean="0">
              <a:latin typeface="+mj-lt"/>
            </a:endParaRPr>
          </a:p>
          <a:p>
            <a:r>
              <a:rPr lang="ru-RU" b="1" dirty="0" err="1">
                <a:latin typeface="+mj-lt"/>
              </a:rPr>
              <a:t>Срджан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Тодорович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Высшая школа экономики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Презентация на Круглом столе РСПП «Современное состояние и основные направления совершенствования корпоративного управления в российских банках»</a:t>
            </a: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13 февраля 2019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662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Исполнительные директора (инсайдеры)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9428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98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Н</a:t>
            </a:r>
            <a:r>
              <a:rPr lang="ru-RU" dirty="0" smtClean="0">
                <a:solidFill>
                  <a:srgbClr val="00B0F0"/>
                </a:solidFill>
              </a:rPr>
              <a:t>езависимые </a:t>
            </a:r>
            <a:r>
              <a:rPr lang="ru-RU" dirty="0">
                <a:solidFill>
                  <a:srgbClr val="00B0F0"/>
                </a:solidFill>
              </a:rPr>
              <a:t>директора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из 23 банков, которых мы наблюдаем в 2017г. </a:t>
            </a:r>
            <a:r>
              <a:rPr lang="ru-RU" dirty="0" smtClean="0">
                <a:solidFill>
                  <a:srgbClr val="FF0000"/>
                </a:solidFill>
              </a:rPr>
              <a:t>не раскрывают информацию о независимых директорах</a:t>
            </a:r>
            <a:r>
              <a:rPr lang="ru-RU" dirty="0" smtClean="0"/>
              <a:t> (скорее всего, их нет)</a:t>
            </a:r>
          </a:p>
          <a:p>
            <a:r>
              <a:rPr lang="ru-RU" dirty="0" smtClean="0"/>
              <a:t>1 банк сообщает, что в своем совете не работают независимые директора</a:t>
            </a:r>
          </a:p>
          <a:p>
            <a:r>
              <a:rPr lang="ru-RU" dirty="0" smtClean="0"/>
              <a:t>В остальных 13 банках, </a:t>
            </a:r>
            <a:r>
              <a:rPr lang="ru-RU" dirty="0" smtClean="0">
                <a:solidFill>
                  <a:srgbClr val="FF0000"/>
                </a:solidFill>
              </a:rPr>
              <a:t>в среднем 29% директоров </a:t>
            </a:r>
            <a:r>
              <a:rPr lang="ru-RU" dirty="0" smtClean="0"/>
              <a:t>задекларированы как независимые.</a:t>
            </a:r>
          </a:p>
          <a:p>
            <a:r>
              <a:rPr lang="ru-RU" dirty="0" smtClean="0"/>
              <a:t>Отчасти эти цифры завышены, потому что не все </a:t>
            </a:r>
            <a:r>
              <a:rPr lang="ru-RU" dirty="0" err="1" smtClean="0"/>
              <a:t>соответсвуют</a:t>
            </a:r>
            <a:r>
              <a:rPr lang="ru-RU" dirty="0" smtClean="0"/>
              <a:t> критериям Кодекса </a:t>
            </a:r>
            <a:r>
              <a:rPr lang="ru-RU" dirty="0"/>
              <a:t>корпоративного </a:t>
            </a:r>
            <a:r>
              <a:rPr lang="ru-RU" dirty="0" smtClean="0"/>
              <a:t>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98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Комитеты совета директоров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Банки создающие комитеты при сосете </a:t>
            </a:r>
            <a:r>
              <a:rPr lang="ru-RU" dirty="0" smtClean="0"/>
              <a:t>директоров: 27% в 2007г., 48% в 2012г., </a:t>
            </a:r>
            <a:r>
              <a:rPr lang="ru-RU" dirty="0" smtClean="0">
                <a:solidFill>
                  <a:srgbClr val="FF0000"/>
                </a:solidFill>
              </a:rPr>
              <a:t>73% в 2017г</a:t>
            </a:r>
            <a:r>
              <a:rPr lang="ru-RU" dirty="0" smtClean="0"/>
              <a:t>.</a:t>
            </a:r>
          </a:p>
          <a:p>
            <a:r>
              <a:rPr lang="ru-RU" dirty="0"/>
              <a:t>Среди </a:t>
            </a:r>
            <a:r>
              <a:rPr lang="ru-RU" dirty="0" smtClean="0"/>
              <a:t>них (2017г.):</a:t>
            </a:r>
          </a:p>
          <a:p>
            <a:pPr lvl="1"/>
            <a:r>
              <a:rPr lang="ru-RU" dirty="0" smtClean="0"/>
              <a:t>среднее </a:t>
            </a:r>
            <a:r>
              <a:rPr lang="ru-RU" dirty="0"/>
              <a:t>число </a:t>
            </a:r>
            <a:r>
              <a:rPr lang="ru-RU" dirty="0" smtClean="0"/>
              <a:t>комитетов: 2,8</a:t>
            </a:r>
          </a:p>
          <a:p>
            <a:pPr lvl="1"/>
            <a:r>
              <a:rPr lang="ru-RU" dirty="0" smtClean="0"/>
              <a:t>Комитет по аудиту: 94%</a:t>
            </a:r>
          </a:p>
          <a:p>
            <a:pPr lvl="1"/>
            <a:r>
              <a:rPr lang="ru-RU" dirty="0"/>
              <a:t>Комитет </a:t>
            </a:r>
            <a:r>
              <a:rPr lang="ru-RU" dirty="0" smtClean="0"/>
              <a:t>по назначения и/или по </a:t>
            </a:r>
            <a:r>
              <a:rPr lang="ru-RU" dirty="0" err="1" smtClean="0"/>
              <a:t>вознагражениям</a:t>
            </a:r>
            <a:r>
              <a:rPr lang="ru-RU" dirty="0" smtClean="0"/>
              <a:t>: 100%</a:t>
            </a:r>
          </a:p>
          <a:p>
            <a:pPr lvl="1"/>
            <a:r>
              <a:rPr lang="ru-RU" dirty="0"/>
              <a:t>Комитет </a:t>
            </a:r>
            <a:r>
              <a:rPr lang="ru-RU" dirty="0" smtClean="0"/>
              <a:t>по рискам: 44%</a:t>
            </a:r>
          </a:p>
          <a:p>
            <a:pPr lvl="1"/>
            <a:r>
              <a:rPr lang="ru-RU" dirty="0"/>
              <a:t>Комитет </a:t>
            </a:r>
            <a:r>
              <a:rPr lang="ru-RU" dirty="0" smtClean="0"/>
              <a:t>по стратегию/развитию: 56%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86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2017г., 100% членов советов директоров имеют </a:t>
            </a:r>
            <a:r>
              <a:rPr lang="ru-RU" dirty="0" smtClean="0">
                <a:solidFill>
                  <a:srgbClr val="FF0000"/>
                </a:solidFill>
              </a:rPr>
              <a:t>высшее образование</a:t>
            </a:r>
            <a:r>
              <a:rPr lang="ru-RU" dirty="0" smtClean="0"/>
              <a:t>.</a:t>
            </a:r>
            <a:endParaRPr lang="ru-RU" b="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080224"/>
              </p:ext>
            </p:extLst>
          </p:nvPr>
        </p:nvGraphicFramePr>
        <p:xfrm>
          <a:off x="3171568" y="2726725"/>
          <a:ext cx="4341341" cy="352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808"/>
                <a:gridCol w="1254533"/>
              </a:tblGrid>
              <a:tr h="5746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Область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первого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высшего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образования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экономика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менеджмент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право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естественные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науки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технические науки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гуманитарные и социальные науки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другие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028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40% членов есть </a:t>
            </a:r>
            <a:r>
              <a:rPr lang="ru-RU" dirty="0" smtClean="0">
                <a:solidFill>
                  <a:srgbClr val="FF0000"/>
                </a:solidFill>
              </a:rPr>
              <a:t>второе высшее образование</a:t>
            </a:r>
            <a:r>
              <a:rPr lang="ru-RU" dirty="0" smtClean="0"/>
              <a:t> (сильно увеличилось с 2007г., с 26%).</a:t>
            </a:r>
          </a:p>
          <a:p>
            <a:r>
              <a:rPr lang="ru-RU" dirty="0" smtClean="0"/>
              <a:t>Из них, 80% в сфере экономики и бизнеса.</a:t>
            </a:r>
          </a:p>
          <a:p>
            <a:r>
              <a:rPr lang="ru-RU" dirty="0" smtClean="0"/>
              <a:t>31% членов – кандидаты наук (из них 71% по экономике)</a:t>
            </a:r>
          </a:p>
          <a:p>
            <a:r>
              <a:rPr lang="ru-RU" dirty="0" smtClean="0"/>
              <a:t>6% </a:t>
            </a:r>
            <a:r>
              <a:rPr lang="ru-RU" dirty="0"/>
              <a:t>членов – </a:t>
            </a:r>
            <a:r>
              <a:rPr lang="ru-RU" dirty="0" smtClean="0"/>
              <a:t>доктора </a:t>
            </a:r>
            <a:r>
              <a:rPr lang="ru-RU" dirty="0"/>
              <a:t>наук (из них </a:t>
            </a:r>
            <a:r>
              <a:rPr lang="ru-RU" dirty="0" smtClean="0"/>
              <a:t>92% </a:t>
            </a:r>
            <a:r>
              <a:rPr lang="ru-RU" dirty="0"/>
              <a:t>по экономике)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931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Заключение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Между 2007 и 2017 годами</a:t>
            </a:r>
            <a:r>
              <a:rPr lang="en-US" dirty="0" smtClean="0"/>
              <a:t>, </a:t>
            </a:r>
            <a:r>
              <a:rPr lang="ru-RU" dirty="0" smtClean="0"/>
              <a:t>наблюдательные советы стали больше</a:t>
            </a:r>
            <a:r>
              <a:rPr lang="en-US" dirty="0" smtClean="0"/>
              <a:t>, </a:t>
            </a:r>
            <a:r>
              <a:rPr lang="ru-RU" dirty="0" smtClean="0"/>
              <a:t>старше</a:t>
            </a:r>
            <a:r>
              <a:rPr lang="en-US" dirty="0" smtClean="0"/>
              <a:t>, </a:t>
            </a:r>
            <a:r>
              <a:rPr lang="ru-RU" dirty="0" smtClean="0"/>
              <a:t>более интернациональными</a:t>
            </a:r>
            <a:r>
              <a:rPr lang="en-US" dirty="0" smtClean="0"/>
              <a:t>, </a:t>
            </a:r>
            <a:r>
              <a:rPr lang="ru-RU" dirty="0" smtClean="0"/>
              <a:t>и количество женщин увеличилось</a:t>
            </a:r>
            <a:r>
              <a:rPr lang="en-US" dirty="0" smtClean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Независимые директора </a:t>
            </a:r>
            <a:r>
              <a:rPr lang="ru-RU" dirty="0"/>
              <a:t>все еще являются скорее исключением, чем </a:t>
            </a:r>
            <a:r>
              <a:rPr lang="ru-RU" dirty="0" smtClean="0"/>
              <a:t>правилом, особенно в качестве председателей.</a:t>
            </a:r>
            <a:endParaRPr lang="en-US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Раскрытие </a:t>
            </a:r>
            <a:r>
              <a:rPr lang="ru-RU" dirty="0" smtClean="0"/>
              <a:t>информации о директорах</a:t>
            </a:r>
            <a:r>
              <a:rPr lang="en-US" dirty="0" smtClean="0"/>
              <a:t>, </a:t>
            </a:r>
            <a:r>
              <a:rPr lang="ru-RU" dirty="0" smtClean="0"/>
              <a:t>их степень независимости, о комитетах </a:t>
            </a:r>
            <a:r>
              <a:rPr lang="ru-RU" dirty="0" smtClean="0"/>
              <a:t>совета директоров, вознаграждении и других мерах</a:t>
            </a:r>
            <a:r>
              <a:rPr lang="en-US" dirty="0" smtClean="0"/>
              <a:t>, </a:t>
            </a:r>
            <a:r>
              <a:rPr lang="ru-RU" dirty="0"/>
              <a:t>рекомендованных Кодексом корпоративного управления</a:t>
            </a:r>
            <a:r>
              <a:rPr lang="en-US" dirty="0" smtClean="0"/>
              <a:t>, </a:t>
            </a:r>
            <a:r>
              <a:rPr lang="ru-RU" dirty="0" smtClean="0"/>
              <a:t>все еще недостаточно во многих банках</a:t>
            </a:r>
            <a:r>
              <a:rPr lang="en-US" dirty="0" smtClean="0"/>
              <a:t>.</a:t>
            </a:r>
          </a:p>
          <a:p>
            <a:r>
              <a:rPr lang="ru-RU" dirty="0" smtClean="0"/>
              <a:t>Члены совета директоров, как правило, работают в совете в течение многих лет и </a:t>
            </a:r>
            <a:r>
              <a:rPr lang="ru-RU" dirty="0" smtClean="0"/>
              <a:t>некоторые участвуют </a:t>
            </a:r>
            <a:r>
              <a:rPr lang="ru-RU" dirty="0" smtClean="0"/>
              <a:t>во многих других советах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18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2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 эмпирическим исследованиям, </a:t>
            </a:r>
            <a:r>
              <a:rPr lang="ru-RU" dirty="0" smtClean="0">
                <a:solidFill>
                  <a:srgbClr val="FF0000"/>
                </a:solidFill>
              </a:rPr>
              <a:t>высокая концентрация собственности</a:t>
            </a:r>
            <a:r>
              <a:rPr lang="ru-RU" dirty="0" smtClean="0"/>
              <a:t> приведет </a:t>
            </a:r>
            <a:r>
              <a:rPr lang="ru-RU" dirty="0"/>
              <a:t>к большему принятию </a:t>
            </a:r>
            <a:r>
              <a:rPr lang="ru-RU" dirty="0" smtClean="0"/>
              <a:t>рисков</a:t>
            </a:r>
            <a:r>
              <a:rPr lang="ru-RU" dirty="0"/>
              <a:t>, несмотря на </a:t>
            </a:r>
            <a:r>
              <a:rPr lang="ru-RU" dirty="0" smtClean="0"/>
              <a:t>требования </a:t>
            </a:r>
            <a:r>
              <a:rPr lang="ru-RU" dirty="0"/>
              <a:t>к </a:t>
            </a:r>
            <a:r>
              <a:rPr lang="ru-RU" dirty="0" smtClean="0"/>
              <a:t>капиталу.</a:t>
            </a:r>
          </a:p>
          <a:p>
            <a:r>
              <a:rPr lang="ru-RU" dirty="0" smtClean="0"/>
              <a:t>Независимые директора могли бы обеспечить, что банки не только работали в интересах акционеров, но и вкладчиков и других кредиторов.</a:t>
            </a:r>
          </a:p>
          <a:p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 smtClean="0"/>
              <a:t>подробный анализ наших данных представим в главе </a:t>
            </a:r>
            <a:r>
              <a:rPr lang="ru-RU" dirty="0"/>
              <a:t>ежегодного доклада </a:t>
            </a:r>
            <a:r>
              <a:rPr lang="ru-RU" dirty="0" smtClean="0"/>
              <a:t>Национального совета по </a:t>
            </a:r>
            <a:r>
              <a:rPr lang="ru-RU" dirty="0"/>
              <a:t>корпоративному </a:t>
            </a:r>
            <a:r>
              <a:rPr lang="ru-RU" dirty="0" smtClean="0"/>
              <a:t>управлению на 2019г.</a:t>
            </a:r>
          </a:p>
          <a:p>
            <a:r>
              <a:rPr lang="ru-RU" dirty="0" smtClean="0"/>
              <a:t>Вопросы и комментарии </a:t>
            </a:r>
            <a:r>
              <a:rPr lang="ru-RU" dirty="0" smtClean="0"/>
              <a:t>приветствуются.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endParaRPr lang="de-DE" dirty="0" smtClean="0"/>
          </a:p>
          <a:p>
            <a:pPr marL="0" indent="0" algn="ctr">
              <a:buNone/>
            </a:pPr>
            <a:r>
              <a:rPr lang="en-US" dirty="0" smtClean="0"/>
              <a:t>csprenger@nes.ru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47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Какие отличительные черты в корпоративном управлении банков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984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Банки работают с высокой долей заемных средства </a:t>
            </a:r>
            <a:r>
              <a:rPr lang="en-US" dirty="0" smtClean="0"/>
              <a:t>(</a:t>
            </a:r>
            <a:r>
              <a:rPr lang="ru-RU" dirty="0" smtClean="0"/>
              <a:t>стимулы для принятия более высокого риска</a:t>
            </a:r>
            <a:r>
              <a:rPr lang="en-US" dirty="0" smtClean="0"/>
              <a:t> </a:t>
            </a:r>
            <a:r>
              <a:rPr lang="ru-RU" dirty="0" smtClean="0"/>
              <a:t>и его перемещение</a:t>
            </a:r>
            <a:r>
              <a:rPr lang="en-US" dirty="0" smtClean="0"/>
              <a:t>)</a:t>
            </a:r>
            <a:endParaRPr lang="en-US" dirty="0"/>
          </a:p>
          <a:p>
            <a:r>
              <a:rPr lang="ru-RU" dirty="0" smtClean="0"/>
              <a:t>Непрозрачность банковских активов</a:t>
            </a:r>
            <a:r>
              <a:rPr lang="en-US" dirty="0" smtClean="0"/>
              <a:t> (</a:t>
            </a:r>
            <a:r>
              <a:rPr lang="ru-RU" dirty="0" smtClean="0"/>
              <a:t>возможности для перемещения риска</a:t>
            </a:r>
            <a:r>
              <a:rPr lang="en-US" dirty="0" smtClean="0"/>
              <a:t>)</a:t>
            </a:r>
          </a:p>
          <a:p>
            <a:r>
              <a:rPr lang="ru-RU" dirty="0" smtClean="0"/>
              <a:t>Ограниченный мониторинг со стороны кредиторов </a:t>
            </a:r>
            <a:r>
              <a:rPr lang="en-US" dirty="0" smtClean="0"/>
              <a:t>(</a:t>
            </a:r>
            <a:r>
              <a:rPr lang="ru-RU" dirty="0" smtClean="0"/>
              <a:t>множество мелких вкладчиков</a:t>
            </a:r>
            <a:r>
              <a:rPr lang="en-US" dirty="0" smtClean="0"/>
              <a:t>, </a:t>
            </a:r>
            <a:r>
              <a:rPr lang="ru-RU" dirty="0" smtClean="0"/>
              <a:t>защищённых системой страхования вкладов – не имеют стимулов для предотвращения чрезмерной принятия рисков</a:t>
            </a:r>
            <a:r>
              <a:rPr lang="en-US" dirty="0" smtClean="0"/>
              <a:t>)</a:t>
            </a:r>
          </a:p>
          <a:p>
            <a:r>
              <a:rPr lang="ru-RU" dirty="0" smtClean="0"/>
              <a:t>Системный</a:t>
            </a:r>
            <a:r>
              <a:rPr lang="en-US" dirty="0" smtClean="0"/>
              <a:t> </a:t>
            </a:r>
            <a:r>
              <a:rPr lang="ru-RU" dirty="0" smtClean="0"/>
              <a:t>риск и системно значимые кредитные организации (</a:t>
            </a:r>
            <a:r>
              <a:rPr lang="en-US" dirty="0" smtClean="0"/>
              <a:t>“too-big-to-fail”)</a:t>
            </a:r>
          </a:p>
          <a:p>
            <a:endParaRPr lang="en-US" dirty="0"/>
          </a:p>
          <a:p>
            <a:r>
              <a:rPr lang="ru-RU" sz="3500" b="1" dirty="0" smtClean="0">
                <a:solidFill>
                  <a:srgbClr val="FF0000"/>
                </a:solidFill>
              </a:rPr>
              <a:t>Необходимо: комбинация </a:t>
            </a:r>
            <a:r>
              <a:rPr lang="ru-RU" sz="3500" b="1" dirty="0" err="1" smtClean="0">
                <a:solidFill>
                  <a:srgbClr val="FF0000"/>
                </a:solidFill>
              </a:rPr>
              <a:t>пруденциального</a:t>
            </a:r>
            <a:r>
              <a:rPr lang="ru-RU" sz="3500" b="1" dirty="0" smtClean="0">
                <a:solidFill>
                  <a:srgbClr val="FF0000"/>
                </a:solidFill>
              </a:rPr>
              <a:t> регулирования с высоким уровнем корпоративного управления в интересах всех </a:t>
            </a:r>
            <a:r>
              <a:rPr lang="ru-RU" sz="3500" b="1" dirty="0" err="1" smtClean="0">
                <a:solidFill>
                  <a:srgbClr val="FF0000"/>
                </a:solidFill>
              </a:rPr>
              <a:t>стейкхолдеров</a:t>
            </a:r>
            <a:endParaRPr lang="ru-RU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6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Особенности российской банковской системы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Крупные банки являются государственными</a:t>
            </a:r>
          </a:p>
          <a:p>
            <a:r>
              <a:rPr lang="ru-RU" dirty="0" smtClean="0"/>
              <a:t>Высокая концентрация собственности</a:t>
            </a:r>
            <a:endParaRPr lang="en-US" dirty="0" smtClean="0"/>
          </a:p>
          <a:p>
            <a:r>
              <a:rPr lang="ru-RU" dirty="0" smtClean="0"/>
              <a:t>Жёстко</a:t>
            </a:r>
            <a:r>
              <a:rPr lang="ru-RU" dirty="0"/>
              <a:t>е</a:t>
            </a:r>
            <a:r>
              <a:rPr lang="ru-RU" dirty="0" smtClean="0"/>
              <a:t> регулирование в течение последнего десятилетия</a:t>
            </a:r>
          </a:p>
          <a:p>
            <a:r>
              <a:rPr lang="ru-RU" dirty="0" smtClean="0"/>
              <a:t>Консолидация банковского сектора</a:t>
            </a:r>
            <a:endParaRPr lang="en-US" dirty="0" smtClean="0"/>
          </a:p>
          <a:p>
            <a:r>
              <a:rPr lang="ru-RU" dirty="0" smtClean="0"/>
              <a:t>Чрезмерная рискованность привела к банкротству / лишению лицензии большого количества банков</a:t>
            </a:r>
            <a:endParaRPr lang="en-US" dirty="0" smtClean="0"/>
          </a:p>
          <a:p>
            <a:r>
              <a:rPr lang="ru-RU" dirty="0" smtClean="0"/>
              <a:t>Санкции 2014 года осложнили возможность рефинансирования на международных рынках, не только для крупнейших государственных банков затронутых напрямую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46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Наша выборка крупнейших российских банков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958764"/>
          </a:xfrm>
        </p:spPr>
        <p:txBody>
          <a:bodyPr>
            <a:normAutofit/>
          </a:bodyPr>
          <a:lstStyle/>
          <a:p>
            <a:r>
              <a:rPr lang="ru-RU" dirty="0" smtClean="0"/>
              <a:t>Мы изучаем структуру собственности и корпоративное управлени</a:t>
            </a:r>
            <a:r>
              <a:rPr lang="ru-RU" dirty="0"/>
              <a:t>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25 крупнейших банков </a:t>
            </a:r>
            <a:r>
              <a:rPr lang="ru-RU" dirty="0" smtClean="0"/>
              <a:t>(по активам в</a:t>
            </a:r>
            <a:r>
              <a:rPr lang="en-US" dirty="0" smtClean="0"/>
              <a:t> 2012</a:t>
            </a:r>
            <a:r>
              <a:rPr lang="ru-RU" dirty="0" smtClean="0"/>
              <a:t>г.)</a:t>
            </a:r>
            <a:r>
              <a:rPr lang="en-US" dirty="0" smtClean="0"/>
              <a:t>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3710" y="3015994"/>
            <a:ext cx="10064580" cy="1918472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Сбербанк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Банк ВТБ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Газпромбанк</a:t>
            </a:r>
            <a:r>
              <a:rPr lang="en-US" dirty="0" smtClean="0"/>
              <a:t>		…………..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 err="1" smtClean="0"/>
              <a:t>Россельхозбанк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ВТБ 24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r>
              <a:rPr lang="ru-RU" dirty="0" smtClean="0"/>
              <a:t>Московский кредитный 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r>
              <a:rPr lang="ru-RU" dirty="0" smtClean="0"/>
              <a:t>Банк Русский Стандарт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r>
              <a:rPr lang="ru-RU" dirty="0" smtClean="0"/>
              <a:t>Ханты-мансийский 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r>
              <a:rPr lang="ru-RU" dirty="0" smtClean="0"/>
              <a:t>Связь-Банк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r>
              <a:rPr lang="ru-RU" dirty="0" err="1" smtClean="0"/>
              <a:t>Нордеа</a:t>
            </a:r>
            <a:r>
              <a:rPr lang="ru-RU" dirty="0" smtClean="0"/>
              <a:t> Банк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21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43464" y="4687631"/>
            <a:ext cx="10515600" cy="1746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dirty="0" smtClean="0"/>
              <a:t>Мы сосредоточились на трех моментах времени</a:t>
            </a:r>
            <a:r>
              <a:rPr lang="en-US" dirty="0" smtClean="0"/>
              <a:t>: </a:t>
            </a:r>
            <a:r>
              <a:rPr lang="ru-RU" dirty="0" smtClean="0"/>
              <a:t>конец </a:t>
            </a:r>
            <a:r>
              <a:rPr lang="en-US" dirty="0" smtClean="0"/>
              <a:t>2007, 2012, </a:t>
            </a:r>
            <a:r>
              <a:rPr lang="en-US" dirty="0" smtClean="0"/>
              <a:t>2017</a:t>
            </a:r>
            <a:r>
              <a:rPr lang="ru-RU" dirty="0" smtClean="0"/>
              <a:t>г.</a:t>
            </a:r>
            <a:endParaRPr lang="en-US" dirty="0" smtClean="0"/>
          </a:p>
          <a:p>
            <a:r>
              <a:rPr lang="ru-RU" dirty="0"/>
              <a:t>25 банков </a:t>
            </a:r>
            <a:r>
              <a:rPr lang="ru-RU" dirty="0" smtClean="0"/>
              <a:t>нашей </a:t>
            </a:r>
            <a:r>
              <a:rPr lang="ru-RU" dirty="0"/>
              <a:t>выборки составляют: </a:t>
            </a:r>
            <a:endParaRPr lang="en-US" dirty="0"/>
          </a:p>
          <a:p>
            <a:pPr lvl="1"/>
            <a:r>
              <a:rPr lang="en-US" dirty="0"/>
              <a:t>73% </a:t>
            </a:r>
            <a:r>
              <a:rPr lang="ru-RU" dirty="0"/>
              <a:t>от суммарных банковских активов</a:t>
            </a:r>
            <a:r>
              <a:rPr lang="en-US" dirty="0"/>
              <a:t>, </a:t>
            </a:r>
            <a:r>
              <a:rPr lang="ru-RU" dirty="0"/>
              <a:t>и</a:t>
            </a:r>
            <a:endParaRPr lang="en-US" dirty="0"/>
          </a:p>
          <a:p>
            <a:pPr lvl="1"/>
            <a:r>
              <a:rPr lang="en-US" dirty="0"/>
              <a:t>72% </a:t>
            </a:r>
            <a:r>
              <a:rPr lang="ru-RU" dirty="0"/>
              <a:t>от общего объема вкладов физических лиц</a:t>
            </a:r>
            <a:r>
              <a:rPr lang="en-US" dirty="0"/>
              <a:t> </a:t>
            </a:r>
            <a:r>
              <a:rPr lang="ru-RU" dirty="0"/>
              <a:t>в России в</a:t>
            </a:r>
            <a:r>
              <a:rPr lang="en-US" dirty="0"/>
              <a:t> 2012</a:t>
            </a:r>
            <a:r>
              <a:rPr lang="ru-RU" dirty="0"/>
              <a:t> году.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4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Структура </a:t>
            </a:r>
            <a:r>
              <a:rPr lang="ru-RU" dirty="0">
                <a:solidFill>
                  <a:srgbClr val="00B0F0"/>
                </a:solidFill>
              </a:rPr>
              <a:t>собственности: Государственная </a:t>
            </a:r>
            <a:r>
              <a:rPr lang="ru-RU" dirty="0" smtClean="0">
                <a:solidFill>
                  <a:srgbClr val="00B0F0"/>
                </a:solidFill>
              </a:rPr>
              <a:t>собственность 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422778"/>
              </p:ext>
            </p:extLst>
          </p:nvPr>
        </p:nvGraphicFramePr>
        <p:xfrm>
          <a:off x="838200" y="1825625"/>
          <a:ext cx="10515600" cy="484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99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Структура собственности: Зарубежная </a:t>
            </a:r>
            <a:r>
              <a:rPr lang="ru-RU" dirty="0" smtClean="0">
                <a:solidFill>
                  <a:srgbClr val="00B0F0"/>
                </a:solidFill>
              </a:rPr>
              <a:t>собственность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83320"/>
              </p:ext>
            </p:extLst>
          </p:nvPr>
        </p:nvGraphicFramePr>
        <p:xfrm>
          <a:off x="838200" y="1825625"/>
          <a:ext cx="10515600" cy="47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28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Концентрация собственности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444422"/>
              </p:ext>
            </p:extLst>
          </p:nvPr>
        </p:nvGraphicFramePr>
        <p:xfrm>
          <a:off x="838200" y="1825625"/>
          <a:ext cx="10515600" cy="495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84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ru-RU" dirty="0" err="1" smtClean="0">
                <a:solidFill>
                  <a:srgbClr val="00B0F0"/>
                </a:solidFill>
              </a:rPr>
              <a:t>оветы</a:t>
            </a:r>
            <a:r>
              <a:rPr lang="ru-RU" dirty="0" smtClean="0">
                <a:solidFill>
                  <a:srgbClr val="00B0F0"/>
                </a:solidFill>
              </a:rPr>
              <a:t> директоров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Ключевой институт в надзоре управления банков</a:t>
            </a:r>
            <a:endParaRPr lang="en-US" dirty="0" smtClean="0"/>
          </a:p>
          <a:p>
            <a:r>
              <a:rPr lang="ru-RU" dirty="0" smtClean="0"/>
              <a:t>Мы изучаем следующие особенности советов директоров российских банков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Размер и состав совета </a:t>
            </a:r>
            <a:r>
              <a:rPr lang="en-US" dirty="0" smtClean="0"/>
              <a:t>(</a:t>
            </a:r>
            <a:r>
              <a:rPr lang="ru-RU" dirty="0" smtClean="0"/>
              <a:t>возраст</a:t>
            </a:r>
            <a:r>
              <a:rPr lang="en-US" dirty="0" smtClean="0"/>
              <a:t>, </a:t>
            </a:r>
            <a:r>
              <a:rPr lang="ru-RU" dirty="0" smtClean="0"/>
              <a:t>пол</a:t>
            </a:r>
            <a:r>
              <a:rPr lang="en-US" dirty="0" smtClean="0"/>
              <a:t>, </a:t>
            </a:r>
            <a:r>
              <a:rPr lang="ru-RU" dirty="0" smtClean="0"/>
              <a:t>гражданство</a:t>
            </a:r>
            <a:r>
              <a:rPr lang="en-US" dirty="0" smtClean="0"/>
              <a:t>),</a:t>
            </a:r>
          </a:p>
          <a:p>
            <a:pPr lvl="1"/>
            <a:r>
              <a:rPr lang="ru-RU" dirty="0" smtClean="0"/>
              <a:t>Независимость совета</a:t>
            </a:r>
            <a:r>
              <a:rPr lang="en-US" dirty="0" smtClean="0"/>
              <a:t>, </a:t>
            </a:r>
            <a:r>
              <a:rPr lang="ru-RU" dirty="0" smtClean="0"/>
              <a:t>внутренние и внешние члены</a:t>
            </a:r>
            <a:r>
              <a:rPr lang="en-US" dirty="0" smtClean="0"/>
              <a:t>,</a:t>
            </a:r>
          </a:p>
          <a:p>
            <a:pPr lvl="1"/>
            <a:r>
              <a:rPr lang="ru-RU" dirty="0" smtClean="0"/>
              <a:t>Комитеты</a:t>
            </a:r>
            <a:r>
              <a:rPr lang="en-US" dirty="0" smtClean="0"/>
              <a:t>,</a:t>
            </a:r>
          </a:p>
          <a:p>
            <a:pPr lvl="1"/>
            <a:r>
              <a:rPr lang="ru-RU" dirty="0" smtClean="0"/>
              <a:t>Образование</a:t>
            </a:r>
            <a:r>
              <a:rPr lang="en-US" dirty="0" smtClean="0"/>
              <a:t>, </a:t>
            </a:r>
            <a:r>
              <a:rPr lang="ru-RU" dirty="0" smtClean="0"/>
              <a:t>в частности экономическое и финансовое образование членов совета</a:t>
            </a:r>
            <a:r>
              <a:rPr lang="en-US" dirty="0" smtClean="0"/>
              <a:t>,</a:t>
            </a:r>
          </a:p>
          <a:p>
            <a:pPr lvl="1"/>
            <a:r>
              <a:rPr lang="ru-RU" dirty="0" smtClean="0"/>
              <a:t>Срок пребывания в должности и участие в других советах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106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Размер и состав </a:t>
            </a:r>
            <a:r>
              <a:rPr lang="ru-RU" dirty="0" smtClean="0">
                <a:solidFill>
                  <a:srgbClr val="00B0F0"/>
                </a:solidFill>
              </a:rPr>
              <a:t>советов директоров 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83905"/>
              </p:ext>
            </p:extLst>
          </p:nvPr>
        </p:nvGraphicFramePr>
        <p:xfrm>
          <a:off x="838200" y="14725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383087"/>
              </p:ext>
            </p:extLst>
          </p:nvPr>
        </p:nvGraphicFramePr>
        <p:xfrm>
          <a:off x="8382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75268"/>
              </p:ext>
            </p:extLst>
          </p:nvPr>
        </p:nvGraphicFramePr>
        <p:xfrm>
          <a:off x="6096000" y="1439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20845"/>
              </p:ext>
            </p:extLst>
          </p:nvPr>
        </p:nvGraphicFramePr>
        <p:xfrm>
          <a:off x="6096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7097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712</Words>
  <Application>Microsoft Office PowerPoint</Application>
  <PresentationFormat>Широкоэкранный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Советы директоров крупнейших российских банков</vt:lpstr>
      <vt:lpstr>Какие отличительные черты в корпоративном управлении банков?</vt:lpstr>
      <vt:lpstr>Особенности российской банковской системы</vt:lpstr>
      <vt:lpstr>Наша выборка крупнейших российских банков</vt:lpstr>
      <vt:lpstr>Структура собственности: Государственная собственность </vt:lpstr>
      <vt:lpstr>Структура собственности: Зарубежная собственность </vt:lpstr>
      <vt:lpstr>Концентрация собственности</vt:lpstr>
      <vt:lpstr>Cоветы директоров</vt:lpstr>
      <vt:lpstr>Размер и состав советов директоров </vt:lpstr>
      <vt:lpstr>Исполнительные директора (инсайдеры)</vt:lpstr>
      <vt:lpstr>Независимые директора</vt:lpstr>
      <vt:lpstr>Комитеты совета директоров</vt:lpstr>
      <vt:lpstr>Образование</vt:lpstr>
      <vt:lpstr>Образование</vt:lpstr>
      <vt:lpstr>Заключение</vt:lpstr>
      <vt:lpstr>Заключение</vt:lpstr>
    </vt:vector>
  </TitlesOfParts>
  <Company>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Boards of Directors of the Largest Russian banks</dc:title>
  <dc:creator>Sprenger Carsten</dc:creator>
  <cp:lastModifiedBy>Sprenger Carsten</cp:lastModifiedBy>
  <cp:revision>36</cp:revision>
  <dcterms:created xsi:type="dcterms:W3CDTF">2019-02-11T16:05:13Z</dcterms:created>
  <dcterms:modified xsi:type="dcterms:W3CDTF">2019-02-12T14:08:09Z</dcterms:modified>
</cp:coreProperties>
</file>