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4" r:id="rId2"/>
  </p:sldMasterIdLst>
  <p:notesMasterIdLst>
    <p:notesMasterId r:id="rId17"/>
  </p:notesMasterIdLst>
  <p:handoutMasterIdLst>
    <p:handoutMasterId r:id="rId18"/>
  </p:handoutMasterIdLst>
  <p:sldIdLst>
    <p:sldId id="309" r:id="rId3"/>
    <p:sldId id="444" r:id="rId4"/>
    <p:sldId id="445" r:id="rId5"/>
    <p:sldId id="429" r:id="rId6"/>
    <p:sldId id="438" r:id="rId7"/>
    <p:sldId id="437" r:id="rId8"/>
    <p:sldId id="439" r:id="rId9"/>
    <p:sldId id="440" r:id="rId10"/>
    <p:sldId id="443" r:id="rId11"/>
    <p:sldId id="441" r:id="rId12"/>
    <p:sldId id="442" r:id="rId13"/>
    <p:sldId id="424" r:id="rId14"/>
    <p:sldId id="428" r:id="rId15"/>
    <p:sldId id="348" r:id="rId16"/>
  </p:sldIdLst>
  <p:sldSz cx="12192000" cy="6858000"/>
  <p:notesSz cx="9874250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1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msunG" initials="S" lastIdx="0" clrIdx="0"/>
  <p:cmAuthor id="1" name="Pavel Mishachev" initials="PM" lastIdx="1" clrIdx="1">
    <p:extLst>
      <p:ext uri="{19B8F6BF-5375-455C-9EA6-DF929625EA0E}">
        <p15:presenceInfo xmlns:p15="http://schemas.microsoft.com/office/powerpoint/2012/main" userId="S-1-5-21-1061656575-462590873-3027655279-16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2677"/>
    <a:srgbClr val="992673"/>
    <a:srgbClr val="595959"/>
    <a:srgbClr val="7F7F7F"/>
    <a:srgbClr val="91613D"/>
    <a:srgbClr val="E2AC00"/>
    <a:srgbClr val="FFC919"/>
    <a:srgbClr val="A8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96020" autoAdjust="0"/>
  </p:normalViewPr>
  <p:slideViewPr>
    <p:cSldViewPr>
      <p:cViewPr>
        <p:scale>
          <a:sx n="100" d="100"/>
          <a:sy n="100" d="100"/>
        </p:scale>
        <p:origin x="1494" y="10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642" y="-78"/>
      </p:cViewPr>
      <p:guideLst>
        <p:guide orient="horz" pos="2141"/>
        <p:guide pos="311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3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Распределение оценок качества управления банков с рейтингом АКРА, </a:t>
            </a:r>
            <a:r>
              <a:rPr lang="ru-RU" dirty="0" smtClean="0"/>
              <a:t>1 - </a:t>
            </a:r>
            <a:r>
              <a:rPr lang="ru-RU" dirty="0"/>
              <a:t>максимальная</a:t>
            </a:r>
          </a:p>
        </c:rich>
      </c:tx>
      <c:layout>
        <c:manualLayout>
          <c:xMode val="edge"/>
          <c:yMode val="edge"/>
          <c:x val="9.6230083022908489E-2"/>
          <c:y val="2.320710919639262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BFBFBF"/>
            </a:solidFill>
          </c:spPr>
          <c:dPt>
            <c:idx val="0"/>
            <c:bubble3D val="0"/>
            <c:spPr>
              <a:solidFill>
                <a:srgbClr val="99267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335-4A79-9D1C-6F91DA561A42}"/>
              </c:ext>
            </c:extLst>
          </c:dPt>
          <c:dPt>
            <c:idx val="1"/>
            <c:bubble3D val="0"/>
            <c:spPr>
              <a:solidFill>
                <a:srgbClr val="F2CCE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335-4A79-9D1C-6F91DA561A42}"/>
              </c:ext>
            </c:extLst>
          </c:dPt>
          <c:dPt>
            <c:idx val="2"/>
            <c:bubble3D val="0"/>
            <c:spPr>
              <a:solidFill>
                <a:srgbClr val="BFBFB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335-4A79-9D1C-6F91DA561A42}"/>
              </c:ext>
            </c:extLst>
          </c:dPt>
          <c:dPt>
            <c:idx val="3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335-4A79-9D1C-6F91DA561A42}"/>
              </c:ext>
            </c:extLst>
          </c:dPt>
          <c:dLbls>
            <c:dLbl>
              <c:idx val="1"/>
              <c:layout>
                <c:manualLayout>
                  <c:x val="0.23195661243220692"/>
                  <c:y val="-3.305785123966942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335-4A79-9D1C-6F91DA561A42}"/>
                </c:ext>
              </c:extLst>
            </c:dLbl>
            <c:dLbl>
              <c:idx val="2"/>
              <c:layout>
                <c:manualLayout>
                  <c:x val="-0.11013767209011265"/>
                  <c:y val="0.1597796143250688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335-4A79-9D1C-6F91DA561A42}"/>
                </c:ext>
              </c:extLst>
            </c:dLbl>
            <c:dLbl>
              <c:idx val="3"/>
              <c:layout>
                <c:manualLayout>
                  <c:x val="-0.1902377972465582"/>
                  <c:y val="6.336088154269971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335-4A79-9D1C-6F91DA561A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Лист1!$J$37:$J$40</c:f>
              <c:strCache>
                <c:ptCount val="3"/>
                <c:pt idx="0">
                  <c:v>Оценка 2</c:v>
                </c:pt>
                <c:pt idx="1">
                  <c:v>Оценка 3</c:v>
                </c:pt>
                <c:pt idx="2">
                  <c:v>Оценки 4-6</c:v>
                </c:pt>
              </c:strCache>
            </c:strRef>
          </c:cat>
          <c:val>
            <c:numRef>
              <c:f>Лист1!$K$37:$K$40</c:f>
              <c:numCache>
                <c:formatCode>0.0%</c:formatCode>
                <c:ptCount val="4"/>
                <c:pt idx="0">
                  <c:v>0.31182795698924731</c:v>
                </c:pt>
                <c:pt idx="1">
                  <c:v>0.39784946236559138</c:v>
                </c:pt>
                <c:pt idx="2">
                  <c:v>0.29056989247311799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335-4A79-9D1C-6F91DA561A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2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Доля банков с оценкой качества управления выше средней</a:t>
            </a:r>
          </a:p>
        </c:rich>
      </c:tx>
      <c:layout>
        <c:manualLayout>
          <c:xMode val="edge"/>
          <c:yMode val="edge"/>
          <c:x val="0.1691345042658811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9267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CF7-4AB2-91C3-C38138BF12E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Лист2!$M$29:$M$30</c:f>
              <c:strCache>
                <c:ptCount val="2"/>
                <c:pt idx="0">
                  <c:v>Банки под контролем российского акционера</c:v>
                </c:pt>
                <c:pt idx="1">
                  <c:v>Дочерние иностранные банки</c:v>
                </c:pt>
              </c:strCache>
            </c:strRef>
          </c:cat>
          <c:val>
            <c:numRef>
              <c:f>Лист2!$N$29:$N$30</c:f>
              <c:numCache>
                <c:formatCode>0%</c:formatCode>
                <c:ptCount val="2"/>
                <c:pt idx="0">
                  <c:v>0.14000000000000001</c:v>
                </c:pt>
                <c:pt idx="1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F7-4AB2-91C3-C38138BF12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6832952"/>
        <c:axId val="1806836232"/>
      </c:barChart>
      <c:catAx>
        <c:axId val="1806832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06836232"/>
        <c:crosses val="autoZero"/>
        <c:auto val="1"/>
        <c:lblAlgn val="ctr"/>
        <c:lblOffset val="100"/>
        <c:noMultiLvlLbl val="0"/>
      </c:catAx>
      <c:valAx>
        <c:axId val="18068362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806832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3125" y="0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0DABC-E822-46E2-B9BD-CA6613C96C91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3125" y="6456612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7CB3D-0FF3-49A9-9628-F6181B4950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721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125" y="0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3C9C1-29D0-4EE8-BAE3-C126E1E180CF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70175" y="509588"/>
            <a:ext cx="45339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426" y="3228897"/>
            <a:ext cx="789940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125" y="6456612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4944F-6116-4097-8CF7-3A39434CC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783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70175" y="509588"/>
            <a:ext cx="4533900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7B2D1A-BD7A-425C-9529-2DFF11732A33}" type="slidenum">
              <a:rPr lang="ru-RU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0</a:t>
            </a:fld>
            <a:endParaRPr lang="ru-RU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220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40DE6B-01B0-406D-9DBC-20E8C43587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pic>
        <p:nvPicPr>
          <p:cNvPr id="5" name="Рисунок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3" y="365224"/>
            <a:ext cx="2322000" cy="1118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837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922518"/>
            <a:ext cx="11137900" cy="46038"/>
          </a:xfrm>
          <a:prstGeom prst="rect">
            <a:avLst/>
          </a:prstGeom>
          <a:solidFill>
            <a:srgbClr val="992673"/>
          </a:solidFill>
          <a:ln>
            <a:noFill/>
          </a:ln>
          <a:extLst/>
        </p:spPr>
      </p:pic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7617F3-E3B5-46D9-87B9-E86FB63EFCA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7" name="Рисунок 10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3" y="427030"/>
            <a:ext cx="936625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901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2852738"/>
            <a:ext cx="11137900" cy="38100"/>
          </a:xfrm>
          <a:prstGeom prst="rect">
            <a:avLst/>
          </a:prstGeom>
          <a:solidFill>
            <a:srgbClr val="992673"/>
          </a:solidFill>
          <a:ln>
            <a:noFill/>
          </a:ln>
          <a:extLst/>
        </p:spPr>
      </p:pic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3E4D86-8A1A-467D-A694-4DC3D038FEC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" name="Рисунок 10"/>
          <p:cNvPicPr>
            <a:picLocks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2" y="427031"/>
            <a:ext cx="928800" cy="4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1031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40DE6B-01B0-406D-9DBC-20E8C43587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pic>
        <p:nvPicPr>
          <p:cNvPr id="5" name="Рисунок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3" y="365224"/>
            <a:ext cx="2322000" cy="1118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5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922518"/>
            <a:ext cx="11137900" cy="46038"/>
          </a:xfrm>
          <a:prstGeom prst="rect">
            <a:avLst/>
          </a:prstGeom>
          <a:solidFill>
            <a:srgbClr val="992673"/>
          </a:solidFill>
          <a:ln>
            <a:noFill/>
          </a:ln>
          <a:extLst/>
        </p:spPr>
      </p:pic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7617F3-E3B5-46D9-87B9-E86FB63EFCA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7" name="Рисунок 1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3" y="427030"/>
            <a:ext cx="936625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628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2852738"/>
            <a:ext cx="11137900" cy="38100"/>
          </a:xfrm>
          <a:prstGeom prst="rect">
            <a:avLst/>
          </a:prstGeom>
          <a:solidFill>
            <a:srgbClr val="992673"/>
          </a:solidFill>
          <a:ln>
            <a:noFill/>
          </a:ln>
          <a:extLst/>
        </p:spPr>
      </p:pic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3E4D86-8A1A-467D-A694-4DC3D038FEC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" name="Рисунок 10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2" y="427031"/>
            <a:ext cx="928800" cy="4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8262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751918" y="6524626"/>
            <a:ext cx="7437967" cy="3333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768000" y="6524626"/>
            <a:ext cx="5424000" cy="33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baseline="0">
                <a:solidFill>
                  <a:prstClr val="white"/>
                </a:solidFill>
                <a:latin typeface="Segoe UI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Strictly confidential. Not for distribution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-1968500" y="6453189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 smtClean="0">
                <a:solidFill>
                  <a:srgbClr val="7F7F7F"/>
                </a:solidFill>
                <a:latin typeface="Segoe UI" panose="020B0502040204020203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CD59E7-1313-4631-A225-7C651DB938D7}" type="slidenum">
              <a:rPr lang="ru-RU" altLang="ru-RU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dirty="0">
              <a:cs typeface="Arial" panose="020B0604020202020204" pitchFamily="34" charset="0"/>
            </a:endParaRPr>
          </a:p>
        </p:txBody>
      </p:sp>
      <p:sp>
        <p:nvSpPr>
          <p:cNvPr id="13" name="Прямоугольный треугольник 12"/>
          <p:cNvSpPr/>
          <p:nvPr/>
        </p:nvSpPr>
        <p:spPr>
          <a:xfrm flipV="1">
            <a:off x="4751918" y="6491289"/>
            <a:ext cx="527049" cy="40163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2" name="Прямоугольный треугольник 1"/>
          <p:cNvSpPr/>
          <p:nvPr/>
        </p:nvSpPr>
        <p:spPr>
          <a:xfrm flipH="1">
            <a:off x="6745817" y="-26988"/>
            <a:ext cx="599016" cy="493713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9" name="Прямоугольный треугольник 8"/>
          <p:cNvSpPr/>
          <p:nvPr/>
        </p:nvSpPr>
        <p:spPr>
          <a:xfrm flipH="1">
            <a:off x="7103534" y="-17463"/>
            <a:ext cx="480484" cy="388938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034" name="TextBox 2"/>
          <p:cNvSpPr txBox="1">
            <a:spLocks noChangeArrowheads="1"/>
          </p:cNvSpPr>
          <p:nvPr/>
        </p:nvSpPr>
        <p:spPr bwMode="auto">
          <a:xfrm>
            <a:off x="-2256367" y="-153987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417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751918" y="6524626"/>
            <a:ext cx="7437967" cy="3333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768000" y="6524626"/>
            <a:ext cx="5424000" cy="33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baseline="0">
                <a:solidFill>
                  <a:prstClr val="white"/>
                </a:solidFill>
                <a:latin typeface="Segoe UI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Strictly confidential. Not for distribution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-1968500" y="6453189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 smtClean="0">
                <a:solidFill>
                  <a:srgbClr val="7F7F7F"/>
                </a:solidFill>
                <a:latin typeface="Segoe UI" panose="020B0502040204020203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CD59E7-1313-4631-A225-7C651DB938D7}" type="slidenum">
              <a:rPr lang="ru-RU" altLang="ru-RU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dirty="0">
              <a:cs typeface="Arial" panose="020B0604020202020204" pitchFamily="34" charset="0"/>
            </a:endParaRPr>
          </a:p>
        </p:txBody>
      </p:sp>
      <p:sp>
        <p:nvSpPr>
          <p:cNvPr id="13" name="Прямоугольный треугольник 12"/>
          <p:cNvSpPr/>
          <p:nvPr/>
        </p:nvSpPr>
        <p:spPr>
          <a:xfrm flipV="1">
            <a:off x="4751918" y="6491289"/>
            <a:ext cx="527049" cy="40163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2" name="Прямоугольный треугольник 1"/>
          <p:cNvSpPr/>
          <p:nvPr/>
        </p:nvSpPr>
        <p:spPr>
          <a:xfrm flipH="1">
            <a:off x="6745817" y="-26988"/>
            <a:ext cx="599016" cy="493713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9" name="Прямоугольный треугольник 8"/>
          <p:cNvSpPr/>
          <p:nvPr/>
        </p:nvSpPr>
        <p:spPr>
          <a:xfrm flipH="1">
            <a:off x="7103534" y="-17463"/>
            <a:ext cx="480484" cy="388938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034" name="TextBox 2"/>
          <p:cNvSpPr txBox="1">
            <a:spLocks noChangeArrowheads="1"/>
          </p:cNvSpPr>
          <p:nvPr/>
        </p:nvSpPr>
        <p:spPr bwMode="auto">
          <a:xfrm>
            <a:off x="-2256367" y="-153987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8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1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ra-ratings.com/" TargetMode="External"/><Relationship Id="rId2" Type="http://schemas.openxmlformats.org/officeDocument/2006/relationships/hyperlink" Target="http://www.acra-ratings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info@acra-ratings.ru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Рисунок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35344"/>
            <a:ext cx="7702550" cy="46038"/>
          </a:xfrm>
          <a:prstGeom prst="rect">
            <a:avLst/>
          </a:prstGeom>
          <a:solidFill>
            <a:srgbClr val="992673"/>
          </a:solidFill>
          <a:ln>
            <a:noFill/>
          </a:ln>
          <a:extLst/>
        </p:spPr>
      </p:pic>
      <p:sp>
        <p:nvSpPr>
          <p:cNvPr id="2" name="Прямоугольник 1"/>
          <p:cNvSpPr/>
          <p:nvPr/>
        </p:nvSpPr>
        <p:spPr>
          <a:xfrm>
            <a:off x="1415480" y="2313608"/>
            <a:ext cx="94330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ts val="3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prstClr val="black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  <a:t>Влияние «болевых точек» корпоративного управления в банках </a:t>
            </a:r>
            <a:r>
              <a:rPr lang="ru-RU" altLang="ru-RU" sz="2400" b="1" dirty="0" smtClean="0">
                <a:solidFill>
                  <a:prstClr val="black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  <a:t> на </a:t>
            </a:r>
            <a:r>
              <a:rPr lang="ru-RU" altLang="ru-RU" sz="2400" b="1" dirty="0">
                <a:solidFill>
                  <a:prstClr val="black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  <a:t>кредитный </a:t>
            </a:r>
            <a:r>
              <a:rPr lang="ru-RU" altLang="ru-RU" sz="2400" b="1" dirty="0" smtClean="0">
                <a:solidFill>
                  <a:prstClr val="black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  <a:t>рейтинг</a:t>
            </a:r>
            <a:endParaRPr lang="ru-RU" altLang="ru-RU" sz="2400" b="1" dirty="0">
              <a:solidFill>
                <a:prstClr val="black"/>
              </a:solidFill>
              <a:latin typeface="Franklin Gothic Demi" panose="020B07030201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544272" y="6512015"/>
            <a:ext cx="3240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ts val="3000"/>
              </a:spcBef>
              <a:spcAft>
                <a:spcPct val="0"/>
              </a:spcAft>
            </a:pPr>
            <a:r>
              <a:rPr lang="en-US" altLang="ru-RU" sz="1600" b="1" dirty="0">
                <a:solidFill>
                  <a:schemeClr val="bg1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  <a:t>http://www.acra-ratings.ru/</a:t>
            </a:r>
            <a:endParaRPr lang="ru-RU" altLang="ru-RU" sz="1600" b="1" dirty="0">
              <a:solidFill>
                <a:schemeClr val="bg1"/>
              </a:solidFill>
              <a:latin typeface="Franklin Gothic Demi" panose="020B07030201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15480" y="3539035"/>
            <a:ext cx="9433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ts val="3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prstClr val="black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  <a:t>Аналитическое Кредитное Рейтинговое Агентство (АКРА)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24192" y="4857389"/>
            <a:ext cx="37803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chemeClr val="accent5"/>
                </a:solidFill>
                <a:latin typeface="Franklin Gothic Medium"/>
                <a:cs typeface="Franklin Gothic Medium"/>
              </a:rPr>
              <a:t>Заместитель директора группы </a:t>
            </a:r>
            <a:r>
              <a:rPr lang="ru-RU" b="1" dirty="0" smtClean="0">
                <a:solidFill>
                  <a:schemeClr val="accent5"/>
                </a:solidFill>
                <a:latin typeface="Franklin Gothic Medium"/>
                <a:cs typeface="Franklin Gothic Medium"/>
              </a:rPr>
              <a:t>рейтингов финансовых институтов</a:t>
            </a:r>
            <a:r>
              <a:rPr lang="en-US" b="1" dirty="0" smtClean="0">
                <a:solidFill>
                  <a:schemeClr val="accent5"/>
                </a:solidFill>
                <a:latin typeface="Franklin Gothic Medium"/>
                <a:cs typeface="Franklin Gothic Medium"/>
              </a:rPr>
              <a:t> </a:t>
            </a:r>
            <a:r>
              <a:rPr lang="ru-RU" b="1" dirty="0">
                <a:solidFill>
                  <a:schemeClr val="accent5"/>
                </a:solidFill>
                <a:latin typeface="Franklin Gothic Medium"/>
                <a:cs typeface="Franklin Gothic Medium"/>
              </a:rPr>
              <a:t>АКРА</a:t>
            </a:r>
          </a:p>
          <a:p>
            <a:pPr algn="r"/>
            <a:r>
              <a:rPr lang="ru-RU" b="1" dirty="0">
                <a:solidFill>
                  <a:schemeClr val="accent5"/>
                </a:solidFill>
                <a:latin typeface="Franklin Gothic Medium"/>
                <a:cs typeface="Franklin Gothic Medium"/>
              </a:rPr>
              <a:t>Валерий </a:t>
            </a:r>
            <a:r>
              <a:rPr lang="ru-RU" b="1" dirty="0" err="1">
                <a:solidFill>
                  <a:schemeClr val="accent5"/>
                </a:solidFill>
                <a:latin typeface="Franklin Gothic Medium"/>
                <a:cs typeface="Franklin Gothic Medium"/>
              </a:rPr>
              <a:t>Пивень</a:t>
            </a:r>
            <a:r>
              <a:rPr lang="ru-RU" b="1" dirty="0">
                <a:solidFill>
                  <a:schemeClr val="accent5"/>
                </a:solidFill>
                <a:latin typeface="Franklin Gothic Medium"/>
                <a:cs typeface="Franklin Gothic Medium"/>
              </a:rPr>
              <a:t>,</a:t>
            </a:r>
          </a:p>
          <a:p>
            <a:pPr algn="r"/>
            <a:r>
              <a:rPr lang="en-US" b="1" dirty="0">
                <a:solidFill>
                  <a:schemeClr val="accent5"/>
                </a:solidFill>
                <a:latin typeface="Franklin Gothic Medium"/>
                <a:cs typeface="Franklin Gothic Medium"/>
              </a:rPr>
              <a:t>CFA,</a:t>
            </a:r>
            <a:r>
              <a:rPr lang="ru-RU" b="1" dirty="0">
                <a:solidFill>
                  <a:schemeClr val="accent5"/>
                </a:solidFill>
                <a:latin typeface="Franklin Gothic Medium"/>
                <a:cs typeface="Franklin Gothic Medium"/>
              </a:rPr>
              <a:t> к.э.н. </a:t>
            </a:r>
          </a:p>
        </p:txBody>
      </p:sp>
      <p:sp>
        <p:nvSpPr>
          <p:cNvPr id="21" name="Rectangle 13"/>
          <p:cNvSpPr>
            <a:spLocks noChangeAspect="1" noChangeArrowheads="1"/>
          </p:cNvSpPr>
          <p:nvPr/>
        </p:nvSpPr>
        <p:spPr bwMode="auto">
          <a:xfrm>
            <a:off x="5807968" y="549274"/>
            <a:ext cx="5704584" cy="466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/>
            <a:r>
              <a:rPr lang="en-US" b="1" dirty="0">
                <a:solidFill>
                  <a:schemeClr val="accent5"/>
                </a:solidFill>
                <a:latin typeface="Franklin Gothic Medium"/>
                <a:cs typeface="Franklin Gothic Medium"/>
              </a:rPr>
              <a:t>1</a:t>
            </a:r>
            <a:r>
              <a:rPr lang="ru-RU" b="1" dirty="0">
                <a:solidFill>
                  <a:schemeClr val="accent5"/>
                </a:solidFill>
                <a:latin typeface="Franklin Gothic Medium"/>
                <a:cs typeface="Franklin Gothic Medium"/>
              </a:rPr>
              <a:t>3.0</a:t>
            </a:r>
            <a:r>
              <a:rPr lang="en-US" b="1" dirty="0">
                <a:solidFill>
                  <a:schemeClr val="accent5"/>
                </a:solidFill>
                <a:latin typeface="Franklin Gothic Medium"/>
                <a:cs typeface="Franklin Gothic Medium"/>
              </a:rPr>
              <a:t>2</a:t>
            </a:r>
            <a:r>
              <a:rPr lang="ru-RU" b="1" dirty="0">
                <a:solidFill>
                  <a:schemeClr val="accent5"/>
                </a:solidFill>
                <a:latin typeface="Franklin Gothic Medium"/>
                <a:cs typeface="Franklin Gothic Medium"/>
              </a:rPr>
              <a:t>.201</a:t>
            </a:r>
            <a:r>
              <a:rPr lang="en-US" b="1" dirty="0">
                <a:solidFill>
                  <a:schemeClr val="accent5"/>
                </a:solidFill>
                <a:latin typeface="Franklin Gothic Medium"/>
                <a:cs typeface="Franklin Gothic Medium"/>
              </a:rPr>
              <a:t>9</a:t>
            </a:r>
            <a:endParaRPr lang="ru-RU" b="1" dirty="0">
              <a:solidFill>
                <a:schemeClr val="accent5"/>
              </a:solidFill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1458479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7617F3-E3B5-46D9-87B9-E86FB63EFCAD}" type="slidenum">
              <a:rPr lang="ru-RU" altLang="ru-RU" smtClean="0"/>
              <a:pPr>
                <a:defRPr/>
              </a:pPr>
              <a:t>9</a:t>
            </a:fld>
            <a:endParaRPr lang="ru-RU" alt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44272" y="6512015"/>
            <a:ext cx="3240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ts val="3000"/>
              </a:spcBef>
              <a:spcAft>
                <a:spcPct val="0"/>
              </a:spcAft>
            </a:pPr>
            <a:r>
              <a:rPr lang="en-US" altLang="ru-RU" sz="1600" b="1" dirty="0">
                <a:solidFill>
                  <a:schemeClr val="bg1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  <a:t>http://www.acra-ratings.ru/</a:t>
            </a:r>
            <a:endParaRPr lang="ru-RU" altLang="ru-RU" sz="1600" b="1" dirty="0">
              <a:solidFill>
                <a:schemeClr val="bg1"/>
              </a:solidFill>
              <a:latin typeface="Franklin Gothic Demi" panose="020B0703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2895" y="260648"/>
            <a:ext cx="10702244" cy="45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Внутренние возможности повышения эффективности корпоративного управления ограничены	</a:t>
            </a:r>
            <a:endParaRPr lang="ru-RU" altLang="ru-RU" sz="2200" b="1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5400" y="1124744"/>
            <a:ext cx="11233248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Отсутствие мотивации у лиц, принимающих ключевые решения в банках защищать интересы всех </a:t>
            </a: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сторон</a:t>
            </a: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Слабый уровень персонификации ответственности лиц, контролирующих операционную деятельность банков, в случае неспособности кредитной организации выполнять свои обязательства</a:t>
            </a: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Moral Hazard </a:t>
            </a: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- развитие институтов АСВ, ФКБС и др. способствует снижению самодисциплины кредитных организаций, их заинтересованности в построении эффективной системы корпоративного управления</a:t>
            </a: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Кадровый голод – дефицит специалистов высокого уровня, способных выстроить эффективную систему корпоративного управления.</a:t>
            </a: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Clr>
                <a:srgbClr val="992677"/>
              </a:buClr>
              <a:buFont typeface="Wingdings" panose="05000000000000000000" pitchFamily="2" charset="2"/>
              <a:buChar char="ü"/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992677"/>
              </a:buClr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815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7617F3-E3B5-46D9-87B9-E86FB63EFCAD}" type="slidenum">
              <a:rPr lang="ru-RU" altLang="ru-RU" smtClean="0"/>
              <a:pPr>
                <a:defRPr/>
              </a:pPr>
              <a:t>10</a:t>
            </a:fld>
            <a:endParaRPr lang="ru-RU" alt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44272" y="6512015"/>
            <a:ext cx="3240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ts val="3000"/>
              </a:spcBef>
              <a:spcAft>
                <a:spcPct val="0"/>
              </a:spcAft>
            </a:pPr>
            <a:r>
              <a:rPr lang="en-US" altLang="ru-RU" sz="1600" b="1" dirty="0">
                <a:solidFill>
                  <a:schemeClr val="bg1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  <a:t>http://www.acra-ratings.ru/</a:t>
            </a:r>
            <a:endParaRPr lang="ru-RU" altLang="ru-RU" sz="1600" b="1" dirty="0">
              <a:solidFill>
                <a:schemeClr val="bg1"/>
              </a:solidFill>
              <a:latin typeface="Franklin Gothic Demi" panose="020B0703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489756" y="401255"/>
            <a:ext cx="10702244" cy="45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Выход может быть найден в усилении роли третьих сторон</a:t>
            </a:r>
            <a:r>
              <a:rPr lang="ru-RU" altLang="ru-RU" sz="24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5400" y="1412776"/>
            <a:ext cx="112332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Создание механизма, наделяющего держателей обязательств банков правами участия в контроле над деятельностью кредитных организаций – возможности их участия в деятельности советов директоров</a:t>
            </a: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Повышение роли рейтинговых агентств – максимизация использования кредитных рейтингов в банковской деятельности</a:t>
            </a: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Повышение ответственности аудиторов за качество осуществляемых проверок</a:t>
            </a: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Развитие института независимых директоров </a:t>
            </a: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Clr>
                <a:srgbClr val="992677"/>
              </a:buClr>
              <a:buFont typeface="Wingdings" panose="05000000000000000000" pitchFamily="2" charset="2"/>
              <a:buChar char="ü"/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992677"/>
              </a:buClr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781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Номер слайда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680D3CA7-0473-426D-A64F-1020F3DEE811}" type="slidenum">
              <a:rPr lang="ru-RU" altLang="ru-RU">
                <a:solidFill>
                  <a:srgbClr val="7F7F7F"/>
                </a:solidFill>
                <a:latin typeface="Segoe UI" panose="020B0502040204020203" pitchFamily="34" charset="0"/>
              </a:rPr>
              <a:pPr/>
              <a:t>11</a:t>
            </a:fld>
            <a:endParaRPr lang="ru-RU" altLang="ru-RU">
              <a:solidFill>
                <a:srgbClr val="7F7F7F"/>
              </a:solidFill>
              <a:latin typeface="Segoe UI" panose="020B0502040204020203" pitchFamily="34" charset="0"/>
            </a:endParaRPr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1487488" y="404664"/>
            <a:ext cx="5776991" cy="43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Общая информация об АКРА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551384" y="1081889"/>
            <a:ext cx="11089232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285750" indent="-285750" algn="just">
              <a:lnSpc>
                <a:spcPct val="200000"/>
              </a:lnSpc>
              <a:buClr>
                <a:srgbClr val="992673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14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Аналитическое Кредитное Рейтинговое Агентство (Акционерное общество) учреждено</a:t>
            </a:r>
            <a:r>
              <a:rPr lang="en-US" altLang="ru-RU" sz="14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ru-RU" altLang="ru-RU" sz="1400" b="1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20 ноября 2015 г.</a:t>
            </a:r>
            <a:endParaRPr lang="ru-RU" altLang="ru-RU" sz="1400" dirty="0">
              <a:solidFill>
                <a:srgbClr val="000000"/>
              </a:solidFill>
              <a:latin typeface="Segoe UI" pitchFamily="34" charset="0"/>
              <a:cs typeface="Segoe UI" pitchFamily="34" charset="0"/>
            </a:endParaRPr>
          </a:p>
          <a:p>
            <a:pPr marL="285750" indent="-285750" algn="just">
              <a:lnSpc>
                <a:spcPct val="200000"/>
              </a:lnSpc>
              <a:buClr>
                <a:srgbClr val="992673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14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Уставный капитал составляет более 3 млрд рублей</a:t>
            </a:r>
          </a:p>
          <a:p>
            <a:pPr marL="285750" lvl="1" algn="just">
              <a:lnSpc>
                <a:spcPct val="200000"/>
              </a:lnSpc>
              <a:buClr>
                <a:srgbClr val="992673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1400" b="1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27 акционеров </a:t>
            </a:r>
            <a:r>
              <a:rPr lang="en-US" altLang="ru-RU" sz="14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—</a:t>
            </a:r>
            <a:r>
              <a:rPr lang="ru-RU" altLang="ru-RU" sz="14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 крупнейшие российские компании и финансовые институты — каждый владеет </a:t>
            </a:r>
            <a:r>
              <a:rPr lang="ru-RU" altLang="ru-RU" sz="1400" b="1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3,7% уставного капитала</a:t>
            </a:r>
          </a:p>
          <a:p>
            <a:pPr marL="285750" lvl="1" algn="just">
              <a:lnSpc>
                <a:spcPct val="200000"/>
              </a:lnSpc>
              <a:buClr>
                <a:srgbClr val="992673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14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Деятельность АКРА полностью соответствует </a:t>
            </a:r>
            <a:r>
              <a:rPr lang="ru-RU" altLang="ru-RU" sz="1400" b="1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требованиям Федерального закона №222-ФЗ</a:t>
            </a:r>
          </a:p>
          <a:p>
            <a:pPr marL="285750" lvl="1" algn="just">
              <a:lnSpc>
                <a:spcPct val="200000"/>
              </a:lnSpc>
              <a:buClr>
                <a:srgbClr val="992673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14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По состоянию на </a:t>
            </a:r>
            <a:r>
              <a:rPr lang="ru-RU" altLang="ru-RU" sz="1400" dirty="0" smtClean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январь 2019 </a:t>
            </a:r>
            <a:r>
              <a:rPr lang="ru-RU" altLang="ru-RU" sz="14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года кредитные рейтинги АКРА были включены в </a:t>
            </a:r>
            <a:r>
              <a:rPr lang="ru-RU" altLang="ru-RU" sz="1400" b="1" dirty="0" smtClean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43</a:t>
            </a:r>
            <a:r>
              <a:rPr lang="ru-RU" altLang="ru-RU" sz="1400" b="1" dirty="0" smtClean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ru-RU" altLang="ru-RU" sz="1400" b="1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нормативных документов</a:t>
            </a:r>
            <a:endParaRPr lang="ru-RU" altLang="ru-RU" sz="1400" dirty="0">
              <a:solidFill>
                <a:srgbClr val="000000"/>
              </a:solidFill>
              <a:latin typeface="Segoe UI" pitchFamily="34" charset="0"/>
              <a:cs typeface="Segoe UI" pitchFamily="34" charset="0"/>
            </a:endParaRPr>
          </a:p>
          <a:p>
            <a:pPr marL="285750" indent="-285750" algn="just">
              <a:lnSpc>
                <a:spcPct val="200000"/>
              </a:lnSpc>
              <a:buClr>
                <a:srgbClr val="992673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14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АКРА работает по присвоению рейтингов: </a:t>
            </a:r>
          </a:p>
          <a:p>
            <a:pPr marL="1085850" lvl="1" indent="-342900" algn="just">
              <a:lnSpc>
                <a:spcPct val="200000"/>
              </a:lnSpc>
              <a:buClr>
                <a:srgbClr val="992673"/>
              </a:buClr>
              <a:buSzPct val="86000"/>
              <a:buFont typeface="+mj-lt"/>
              <a:buAutoNum type="arabicPeriod"/>
              <a:defRPr/>
            </a:pPr>
            <a:r>
              <a:rPr lang="ru-RU" altLang="ru-RU" sz="14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Финансовым институтам </a:t>
            </a:r>
            <a:r>
              <a:rPr lang="ru-RU" altLang="ru-RU" sz="14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(банки, небанковские финансовые организации, страховые организации)</a:t>
            </a:r>
          </a:p>
          <a:p>
            <a:pPr marL="1085850" lvl="1" indent="-342900" algn="just">
              <a:lnSpc>
                <a:spcPct val="200000"/>
              </a:lnSpc>
              <a:buClr>
                <a:srgbClr val="992673"/>
              </a:buClr>
              <a:buSzPct val="86000"/>
              <a:buFont typeface="+mj-lt"/>
              <a:buAutoNum type="arabicPeriod"/>
              <a:defRPr/>
            </a:pPr>
            <a:r>
              <a:rPr lang="ru-RU" altLang="ru-RU" sz="14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Организациям корпоративного сектора</a:t>
            </a:r>
          </a:p>
          <a:p>
            <a:pPr marL="1085850" lvl="1" indent="-342900" algn="just">
              <a:lnSpc>
                <a:spcPct val="200000"/>
              </a:lnSpc>
              <a:buClr>
                <a:srgbClr val="992673"/>
              </a:buClr>
              <a:buSzPct val="86000"/>
              <a:buFont typeface="+mj-lt"/>
              <a:buAutoNum type="arabicPeriod"/>
              <a:defRPr/>
            </a:pPr>
            <a:r>
              <a:rPr lang="ru-RU" altLang="ru-RU" sz="14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Региональным и муниципальным органы власти Российской Федерации</a:t>
            </a:r>
          </a:p>
          <a:p>
            <a:pPr marL="285750" indent="-285750" algn="just">
              <a:lnSpc>
                <a:spcPct val="200000"/>
              </a:lnSpc>
              <a:buClr>
                <a:srgbClr val="992673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14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Национальная шкала кредитных рейтингов от </a:t>
            </a:r>
            <a:r>
              <a:rPr lang="ru-RU" altLang="ru-RU" sz="1400" b="1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ААА(</a:t>
            </a:r>
            <a:r>
              <a:rPr lang="en-US" altLang="ru-RU" sz="1400" b="1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RU) </a:t>
            </a:r>
            <a:r>
              <a:rPr lang="ru-RU" altLang="ru-RU" sz="1400" b="1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до </a:t>
            </a:r>
            <a:r>
              <a:rPr lang="en-US" altLang="ru-RU" sz="1400" b="1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D(RU)</a:t>
            </a:r>
            <a:endParaRPr lang="ru-RU" altLang="ru-RU" sz="1400" dirty="0">
              <a:solidFill>
                <a:srgbClr val="000000"/>
              </a:solidFill>
              <a:latin typeface="Segoe UI" pitchFamily="34" charset="0"/>
              <a:cs typeface="Segoe UI" pitchFamily="34" charset="0"/>
            </a:endParaRPr>
          </a:p>
          <a:p>
            <a:pPr marL="285750" indent="-285750" algn="just">
              <a:lnSpc>
                <a:spcPct val="200000"/>
              </a:lnSpc>
              <a:buClr>
                <a:srgbClr val="992673"/>
              </a:buClr>
              <a:buFont typeface="Wingdings" panose="05000000000000000000" pitchFamily="2" charset="2"/>
              <a:buChar char="§"/>
              <a:defRPr/>
            </a:pPr>
            <a:r>
              <a:rPr lang="ru-RU" altLang="ru-RU" sz="14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Регулярный выпуск макроэкономических обзоров, квалифицированное аналитическое покрытие 20 секторов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544272" y="6512015"/>
            <a:ext cx="3240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ts val="3000"/>
              </a:spcBef>
              <a:spcAft>
                <a:spcPct val="0"/>
              </a:spcAft>
            </a:pPr>
            <a:r>
              <a:rPr lang="en-US" altLang="ru-RU" sz="1600" b="1" dirty="0">
                <a:solidFill>
                  <a:schemeClr val="bg1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  <a:t>http://www.acra-ratings.ru/</a:t>
            </a:r>
            <a:endParaRPr lang="ru-RU" altLang="ru-RU" sz="1600" b="1" dirty="0">
              <a:solidFill>
                <a:schemeClr val="bg1"/>
              </a:solidFill>
              <a:latin typeface="Franklin Gothic Demi" panose="020B0703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157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Номер слайда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0D3CA7-0473-426D-A64F-1020F3DEE811}" type="slidenum"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altLang="ru-RU" sz="1200" b="1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875948" y="764704"/>
            <a:ext cx="756084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Веб-сайт АКРА на русском языке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hlinkClick r:id="rId2"/>
              </a:rPr>
              <a:t>www.acra-ratings.ru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Веб-сайт АКРА на английском языке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hlinkClick r:id="rId3"/>
              </a:rPr>
              <a:t>www.acra-ratings.com</a:t>
            </a:r>
            <a:endParaRPr kumimoji="0" lang="en-US" alt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15480" y="404664"/>
            <a:ext cx="4201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Контактная информация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0814" y="2639843"/>
            <a:ext cx="84604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992673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По общим вопросам:</a:t>
            </a: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DA7326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	</a:t>
            </a:r>
            <a:r>
              <a:rPr kumimoji="0" lang="en-US" alt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DA7326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         </a:t>
            </a:r>
            <a:r>
              <a:rPr kumimoji="0" lang="en-US" alt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Россия, Москва, 115035</a:t>
            </a:r>
            <a:endParaRPr kumimoji="0" lang="en-US" alt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Садовническая набережная, 75</a:t>
            </a:r>
          </a:p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+7</a:t>
            </a: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kumimoji="0" lang="en-US" alt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495</a:t>
            </a: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kumimoji="0" lang="en-US" alt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139</a:t>
            </a: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kumimoji="0" lang="en-US" alt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04</a:t>
            </a: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kumimoji="0" lang="en-US" alt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80</a:t>
            </a:r>
            <a:endParaRPr kumimoji="0" lang="ru-RU" alt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  <a:hlinkClick r:id="rId4"/>
              </a:rPr>
              <a:t>info@acra-ratings.ru</a:t>
            </a:r>
            <a:endParaRPr kumimoji="0" lang="ru-RU" alt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44272" y="6512015"/>
            <a:ext cx="3240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ts val="3000"/>
              </a:spcBef>
              <a:spcAft>
                <a:spcPct val="0"/>
              </a:spcAft>
            </a:pPr>
            <a:r>
              <a:rPr lang="en-US" altLang="ru-RU" sz="1600" b="1" dirty="0">
                <a:solidFill>
                  <a:schemeClr val="bg1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  <a:t>http://www.acra-ratings.ru/</a:t>
            </a:r>
            <a:endParaRPr lang="ru-RU" altLang="ru-RU" sz="1600" b="1" dirty="0">
              <a:solidFill>
                <a:schemeClr val="bg1"/>
              </a:solidFill>
              <a:latin typeface="Franklin Gothic Demi" panose="020B07030201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983432" y="1977615"/>
            <a:ext cx="4137588" cy="400110"/>
            <a:chOff x="4671616" y="3533003"/>
            <a:chExt cx="4137588" cy="400110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1616" y="3551706"/>
              <a:ext cx="356617" cy="356617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5028233" y="3533003"/>
              <a:ext cx="378097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АКРА Рейтинговое агентство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0068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Номер слайда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680D3CA7-0473-426D-A64F-1020F3DEE811}" type="slidenum">
              <a:rPr lang="ru-RU" altLang="ru-RU">
                <a:solidFill>
                  <a:srgbClr val="7F7F7F"/>
                </a:solidFill>
                <a:latin typeface="Segoe UI" panose="020B0502040204020203" pitchFamily="34" charset="0"/>
              </a:rPr>
              <a:pPr/>
              <a:t>13</a:t>
            </a:fld>
            <a:endParaRPr lang="ru-RU" altLang="ru-RU">
              <a:solidFill>
                <a:srgbClr val="7F7F7F"/>
              </a:solidFill>
              <a:latin typeface="Segoe UI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9376" y="991261"/>
            <a:ext cx="11233248" cy="561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20" dirty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(С) </a:t>
            </a:r>
            <a:r>
              <a:rPr lang="ru-RU" sz="920" dirty="0" smtClean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2019</a:t>
            </a:r>
            <a:endParaRPr lang="ru-RU" sz="920" dirty="0">
              <a:solidFill>
                <a:srgbClr val="7F7F7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ru-RU" sz="920" dirty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Аналитическое Кредитное Рейтинговое Агентство (Акционерное общество), АКРА (АО)</a:t>
            </a:r>
          </a:p>
          <a:p>
            <a:pPr algn="just"/>
            <a:r>
              <a:rPr lang="ru-RU" sz="920" dirty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Москва, Садовническая набережная, д. 75</a:t>
            </a:r>
          </a:p>
          <a:p>
            <a:pPr algn="just"/>
            <a:r>
              <a:rPr lang="ru-RU" sz="920" dirty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www.acra-ratings.ru</a:t>
            </a:r>
          </a:p>
          <a:p>
            <a:pPr algn="just"/>
            <a:endParaRPr lang="ru-RU" sz="920" dirty="0">
              <a:solidFill>
                <a:srgbClr val="7F7F7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ru-RU" sz="920" dirty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Аналитическое Кредитное Рейтинговое Агентство (АКРА) создано в 2015 году. Акционерами АКРА являются 27 крупнейших компаний России, представляющие финансовый и корпоративный сектора, а уставный капитал составляет более 3 млрд руб. Основная задача АКРА — предоставление качественного рейтингового продукта пользователям российского рейтингового рынка. Методологии и внутренние документы АКРА разрабатываются в соответствии с требованиями российского законодательства и с учетом лучших мировых практик в рейтинговой деятельности.</a:t>
            </a:r>
          </a:p>
          <a:p>
            <a:pPr algn="just"/>
            <a:r>
              <a:rPr lang="ru-RU" sz="920" dirty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Представленная информация, включая, помимо прочего, кредитные и </a:t>
            </a:r>
            <a:r>
              <a:rPr lang="ru-RU" sz="920" dirty="0" err="1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некредитные</a:t>
            </a:r>
            <a:r>
              <a:rPr lang="ru-RU" sz="920" dirty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рейтинги, факторы рейтинговой оценки, подробные результаты кредитного анализа, методологии, модели, прогнозы, аналитические обзоры и материалы и иную информацию, размещенную на сайте АКРА (далее — Информация), а также программное обеспечение сайта и иные приложения, предназначены для использования исключительно в ознакомительных целях. Настоящая Информация не может модифицироваться, воспроизводиться, распространяться любым способом и в любой форме ни полностью, ни частично в рекламных материалах, в рамках мероприятий по связям с общественностью, в сводках новостей, в коммерческих материалах или отчетах без предварительного письменного согласия со стороны АКРА и ссылки на источник. Использование Информации в нарушение указанных требований и в незаконных целях запрещено.</a:t>
            </a:r>
          </a:p>
          <a:p>
            <a:pPr algn="just"/>
            <a:r>
              <a:rPr lang="ru-RU" sz="920" dirty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Кредитные рейтинги АКРА отражают мнение АКРА относительно способности </a:t>
            </a:r>
            <a:r>
              <a:rPr lang="ru-RU" sz="920" dirty="0" err="1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рейтингуемого</a:t>
            </a:r>
            <a:r>
              <a:rPr lang="ru-RU" sz="920" dirty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лица исполнять принятые на себя финансовые обязательства или относительно кредитного риска отдельных финансовых обязательств и инструментов </a:t>
            </a:r>
            <a:r>
              <a:rPr lang="ru-RU" sz="920" dirty="0" err="1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рейтингуемого</a:t>
            </a:r>
            <a:r>
              <a:rPr lang="ru-RU" sz="920" dirty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лица на момент опубликования соответствующей Информации.</a:t>
            </a:r>
          </a:p>
          <a:p>
            <a:pPr algn="just"/>
            <a:r>
              <a:rPr lang="ru-RU" sz="920" dirty="0" err="1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Некредитные</a:t>
            </a:r>
            <a:r>
              <a:rPr lang="ru-RU" sz="920" dirty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рейтинги АКРА отражают мнение АКРА о некоторых </a:t>
            </a:r>
            <a:r>
              <a:rPr lang="ru-RU" sz="920" dirty="0" err="1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некредитных</a:t>
            </a:r>
            <a:r>
              <a:rPr lang="ru-RU" sz="920" dirty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рисках, принимаемых на себя заинтересованными лицами при взаимодействии с </a:t>
            </a:r>
            <a:r>
              <a:rPr lang="ru-RU" sz="920" dirty="0" err="1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рейтингуемым</a:t>
            </a:r>
            <a:r>
              <a:rPr lang="ru-RU" sz="920" dirty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лицом.</a:t>
            </a:r>
          </a:p>
          <a:p>
            <a:pPr algn="just"/>
            <a:r>
              <a:rPr lang="ru-RU" sz="920" dirty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Присваиваемые кредитные и </a:t>
            </a:r>
            <a:r>
              <a:rPr lang="ru-RU" sz="920" dirty="0" err="1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некредитные</a:t>
            </a:r>
            <a:r>
              <a:rPr lang="ru-RU" sz="920" dirty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рейтинги отражают всю относящуюся к </a:t>
            </a:r>
            <a:r>
              <a:rPr lang="ru-RU" sz="920" dirty="0" err="1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рейтингуемому</a:t>
            </a:r>
            <a:r>
              <a:rPr lang="ru-RU" sz="920" dirty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лицу и находящуюся в распоряжении АКРА существенную информацию (включая информацию, полученную от третьих лиц), качество и достоверность которой АКРА сочло надлежащими. АКРА не несет ответственности за достоверность информации, предоставленной клиентами или связанными третьими сторонами. АКРА не осуществляет аудита или иной проверки представленных данных и не несет ответственности за их точность и полноту. АКРА проводит рейтинговый анализ представленной клиентами информации с использованием собственных методологий. Тексты утвержденных методологий доступны на сайте АКРА по адресу: www.acra-ratings.ru/</a:t>
            </a:r>
            <a:r>
              <a:rPr lang="ru-RU" sz="920" dirty="0" err="1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criteria</a:t>
            </a:r>
            <a:r>
              <a:rPr lang="ru-RU" sz="920" dirty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algn="just"/>
            <a:r>
              <a:rPr lang="ru-RU" sz="920" dirty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Единственным источником, отражающим актуальную Информацию, в том числе о кредитных и </a:t>
            </a:r>
            <a:r>
              <a:rPr lang="ru-RU" sz="920" dirty="0" err="1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некредитных</a:t>
            </a:r>
            <a:r>
              <a:rPr lang="ru-RU" sz="920" dirty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рейтингах, присваиваемых АКРА, является официальный интернет-сайт АКРА — www.acra-ratings.ru. Информация представляется на условии «как есть».</a:t>
            </a:r>
          </a:p>
          <a:p>
            <a:pPr algn="just"/>
            <a:r>
              <a:rPr lang="ru-RU" sz="920" dirty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Информация должна рассматриваться пользователями исключительно как мнение АКРА и не является советом, рекомендацией, предложением покупать, держать или продавать ценные бумаги или любые финансовые инструменты, офертой или рекламой.</a:t>
            </a:r>
          </a:p>
          <a:p>
            <a:pPr algn="just"/>
            <a:r>
              <a:rPr lang="ru-RU" sz="920" dirty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АКРА, его работники, а также аффилированные с АКРА лица (далее — Стороны АКРА) не предоставляют никакой выраженной в какой-либо форме или каким-либо образом непосредственной или подразумеваемой гарантии в отношении точности, своевременности, полноты или пригодности Информации для принятия инвестиционных или каких-либо иных решений. АКРА не выполняет функции </a:t>
            </a:r>
            <a:r>
              <a:rPr lang="ru-RU" sz="920" dirty="0" err="1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фидуциария</a:t>
            </a:r>
            <a:r>
              <a:rPr lang="ru-RU" sz="920" dirty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аудитора, инвестиционного или финансового консультанта. Информация должна расцениваться исключительно как один из факторов, влияющих на инвестиционное или иное бизнес-решение, принимаемое любым лицом, использующим ее. Каждому из таких лиц необходимо провести собственное исследование и дать собственную оценку участнику финансового рынка, а также эмитенту и его долговым обязательствам, которые могут рассматриваться в качестве объекта покупки, продажи или владения. Пользователи Информации должны принимать решения самостоятельно, привлекая собственных независимых консультантов, если сочтут это необходимым.</a:t>
            </a:r>
          </a:p>
          <a:p>
            <a:pPr algn="just"/>
            <a:r>
              <a:rPr lang="ru-RU" sz="920" dirty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Стороны АКРА не несут ответственности за любые действия, совершенные пользователями на основе данной Информации. Стороны АКРА ни при каких обстоятельствах не несут ответственности за любые прямые, косвенные или случайные убытки и издержки, возникшие у пользователей в связи с интерпретациями, выводами, рекомендациями и иными действиями третьих лиц, прямо или косвенно связанными с такой информацией.</a:t>
            </a:r>
          </a:p>
          <a:p>
            <a:pPr algn="just"/>
            <a:r>
              <a:rPr lang="ru-RU" sz="920" dirty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Информация, предоставляемая АКРА, актуальна на дату подготовки и опубликования материалов и может изменяться АКРА в дальнейшем. АКРА не обязано обновлять, изменять, дополнять Информацию или уведомлять кого-либо об этом, если это не было зафиксировано отдельно в письменном соглашении или не требуется в соответствии с законодательством Российской Федерации.</a:t>
            </a:r>
          </a:p>
          <a:p>
            <a:pPr algn="just"/>
            <a:r>
              <a:rPr lang="ru-RU" sz="920" dirty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АКРА не оказывает консультационных услуг. АКРА может оказывать дополнительные услуги, если это не создает конфликта интересов с рейтинговой деятельностью.</a:t>
            </a:r>
          </a:p>
          <a:p>
            <a:pPr algn="just"/>
            <a:r>
              <a:rPr lang="ru-RU" sz="920" dirty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АКРА и его работники предпринимают все разумные меры для защиты всей имеющейся в их распоряжении конфиденциальной и/или иной существенной непубличной информации от мошеннических действий, кражи, неправомерного использования или непреднамеренного раскрытия. АКРА обеспечивает защиту конфиденциальной информации, полученной в процессе деятельности, в соответствии с требованиями законодательства Российской Федерации.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1536778" y="404665"/>
            <a:ext cx="10103837" cy="43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Ограничение ответственности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544272" y="6512015"/>
            <a:ext cx="3240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ts val="3000"/>
              </a:spcBef>
              <a:spcAft>
                <a:spcPct val="0"/>
              </a:spcAft>
            </a:pPr>
            <a:r>
              <a:rPr lang="en-US" altLang="ru-RU" sz="1600" b="1" dirty="0">
                <a:solidFill>
                  <a:schemeClr val="bg1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  <a:t>http://www.acra-ratings.ru/</a:t>
            </a:r>
            <a:endParaRPr lang="ru-RU" altLang="ru-RU" sz="1600" b="1" dirty="0">
              <a:solidFill>
                <a:schemeClr val="bg1"/>
              </a:solidFill>
              <a:latin typeface="Franklin Gothic Demi" panose="020B0703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20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7617F3-E3B5-46D9-87B9-E86FB63EFCAD}" type="slidenum">
              <a:rPr lang="ru-RU" altLang="ru-RU" smtClean="0"/>
              <a:pPr>
                <a:defRPr/>
              </a:pPr>
              <a:t>1</a:t>
            </a:fld>
            <a:endParaRPr lang="ru-RU" alt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44272" y="6512015"/>
            <a:ext cx="3240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ts val="3000"/>
              </a:spcBef>
              <a:spcAft>
                <a:spcPct val="0"/>
              </a:spcAft>
            </a:pPr>
            <a:r>
              <a:rPr lang="en-US" altLang="ru-RU" sz="1600" b="1" dirty="0">
                <a:solidFill>
                  <a:schemeClr val="bg1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  <a:t>http://www.acra-ratings.ru/</a:t>
            </a:r>
            <a:endParaRPr lang="ru-RU" altLang="ru-RU" sz="1600" b="1" dirty="0">
              <a:solidFill>
                <a:schemeClr val="bg1"/>
              </a:solidFill>
              <a:latin typeface="Franklin Gothic Demi" panose="020B0703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489756" y="261464"/>
            <a:ext cx="10702244" cy="45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Банки с максимальной оценкой качества управления во «вселенной» АКРА отсутствуют</a:t>
            </a:r>
            <a:endParaRPr lang="ru-RU" altLang="ru-RU" sz="2200" b="1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9376667"/>
              </p:ext>
            </p:extLst>
          </p:nvPr>
        </p:nvGraphicFramePr>
        <p:xfrm>
          <a:off x="876300" y="980727"/>
          <a:ext cx="10116244" cy="5472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607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7617F3-E3B5-46D9-87B9-E86FB63EFCAD}" type="slidenum">
              <a:rPr lang="ru-RU" altLang="ru-RU" smtClean="0"/>
              <a:pPr>
                <a:defRPr/>
              </a:pPr>
              <a:t>2</a:t>
            </a:fld>
            <a:endParaRPr lang="ru-RU" altLang="ru-RU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89756" y="261464"/>
            <a:ext cx="10702244" cy="45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Оценка качества корпоративного управления дочерних иностранных банков, работающих в РФ, превосходит оценку их российских конкурентов</a:t>
            </a:r>
            <a:endParaRPr lang="ru-RU" altLang="ru-RU" sz="2200" b="1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5742679"/>
              </p:ext>
            </p:extLst>
          </p:nvPr>
        </p:nvGraphicFramePr>
        <p:xfrm>
          <a:off x="2135560" y="980728"/>
          <a:ext cx="770485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5679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7617F3-E3B5-46D9-87B9-E86FB63EFCAD}" type="slidenum">
              <a:rPr lang="ru-RU" altLang="ru-RU" smtClean="0"/>
              <a:pPr>
                <a:defRPr/>
              </a:pPr>
              <a:t>3</a:t>
            </a:fld>
            <a:endParaRPr lang="ru-RU" alt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44272" y="6512015"/>
            <a:ext cx="3240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ts val="3000"/>
              </a:spcBef>
              <a:spcAft>
                <a:spcPct val="0"/>
              </a:spcAft>
            </a:pPr>
            <a:r>
              <a:rPr lang="en-US" altLang="ru-RU" sz="1600" b="1" dirty="0">
                <a:solidFill>
                  <a:schemeClr val="bg1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  <a:t>http://www.acra-ratings.ru/</a:t>
            </a:r>
            <a:endParaRPr lang="ru-RU" altLang="ru-RU" sz="1600" b="1" dirty="0">
              <a:solidFill>
                <a:schemeClr val="bg1"/>
              </a:solidFill>
              <a:latin typeface="Franklin Gothic Demi" panose="020B0703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489756" y="332656"/>
            <a:ext cx="10702244" cy="45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АКРА учитывает защищенность держателей обязательств банков при оценке качества корпоративного управления</a:t>
            </a:r>
            <a:endParaRPr lang="ru-RU" altLang="ru-RU" sz="2200" b="1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1384" y="1124744"/>
            <a:ext cx="112332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r>
              <a:rPr lang="ru-RU" sz="2400" u="sng" dirty="0">
                <a:latin typeface="Segoe UI" panose="020B0502040204020203" pitchFamily="34" charset="0"/>
                <a:cs typeface="Segoe UI" panose="020B0502040204020203" pitchFamily="34" charset="0"/>
              </a:rPr>
              <a:t>Классический </a:t>
            </a:r>
            <a:r>
              <a:rPr lang="ru-RU" sz="2400" u="sng" dirty="0" smtClean="0">
                <a:latin typeface="Segoe UI" panose="020B0502040204020203" pitchFamily="34" charset="0"/>
                <a:cs typeface="Segoe UI" panose="020B0502040204020203" pitchFamily="34" charset="0"/>
              </a:rPr>
              <a:t>подход к оценке качества корпоративного управления</a:t>
            </a:r>
            <a:endParaRPr lang="ru-RU" sz="2400" u="sng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992677"/>
              </a:buClr>
            </a:pP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Эффективное корпоративное управление способствует защите интересов акционеров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shareholders)</a:t>
            </a: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992677"/>
              </a:buClr>
            </a:pPr>
            <a:r>
              <a:rPr lang="ru-RU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Критерий эффективности</a:t>
            </a: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: рентабельность собственных </a:t>
            </a: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средств, рост экономической стоимости и т.д.</a:t>
            </a: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992677"/>
              </a:buClr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r>
              <a:rPr lang="ru-RU" sz="2400" u="sng" dirty="0">
                <a:latin typeface="Segoe UI" panose="020B0502040204020203" pitchFamily="34" charset="0"/>
                <a:cs typeface="Segoe UI" panose="020B0502040204020203" pitchFamily="34" charset="0"/>
              </a:rPr>
              <a:t>Подход </a:t>
            </a:r>
            <a:r>
              <a:rPr lang="ru-RU" sz="2400" u="sng" dirty="0" smtClean="0">
                <a:latin typeface="Segoe UI" panose="020B0502040204020203" pitchFamily="34" charset="0"/>
                <a:cs typeface="Segoe UI" panose="020B0502040204020203" pitchFamily="34" charset="0"/>
              </a:rPr>
              <a:t>АКРА</a:t>
            </a:r>
            <a:endParaRPr lang="ru-RU" sz="2400" u="sng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992677"/>
              </a:buClr>
            </a:pP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Эффективное корпоративное управление способствует защите интересов не только акционеров, но и иных сторон (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stakeholders)</a:t>
            </a: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, которые могут пострадать в результате дефолта кредитной </a:t>
            </a: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организации.</a:t>
            </a: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992677"/>
              </a:buClr>
            </a:pPr>
            <a:r>
              <a:rPr lang="ru-RU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Критерий эффективности</a:t>
            </a: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поддержание баланса</a:t>
            </a: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интересов акционеров и держателей обязательств кредитной </a:t>
            </a: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организации, кредитный рейтинг.</a:t>
            </a: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992677"/>
              </a:buClr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652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7617F3-E3B5-46D9-87B9-E86FB63EFCAD}" type="slidenum">
              <a:rPr lang="ru-RU" altLang="ru-RU" smtClean="0"/>
              <a:pPr>
                <a:defRPr/>
              </a:pPr>
              <a:t>4</a:t>
            </a:fld>
            <a:endParaRPr lang="ru-RU" alt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44272" y="6512015"/>
            <a:ext cx="3240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ts val="3000"/>
              </a:spcBef>
              <a:spcAft>
                <a:spcPct val="0"/>
              </a:spcAft>
            </a:pPr>
            <a:r>
              <a:rPr lang="en-US" altLang="ru-RU" sz="1600" b="1" dirty="0">
                <a:solidFill>
                  <a:schemeClr val="bg1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  <a:t>http://www.acra-ratings.ru/</a:t>
            </a:r>
            <a:endParaRPr lang="ru-RU" altLang="ru-RU" sz="1600" b="1" dirty="0">
              <a:solidFill>
                <a:schemeClr val="bg1"/>
              </a:solidFill>
              <a:latin typeface="Franklin Gothic Demi" panose="020B0703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631504" y="332656"/>
            <a:ext cx="10702244" cy="45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Система</a:t>
            </a:r>
            <a:r>
              <a:rPr lang="ru-RU" altLang="ru-RU" sz="2200" b="1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22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корпоративного управления должны </a:t>
            </a:r>
            <a:r>
              <a:rPr lang="ru-RU" altLang="ru-RU" sz="2200" b="1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учитывать </a:t>
            </a:r>
            <a:r>
              <a:rPr lang="ru-RU" altLang="ru-RU" sz="22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следующие принципы: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5400" y="1244885"/>
            <a:ext cx="112332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Ответственность менеджмента перед держателями обязательств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;</a:t>
            </a: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Понимание акционерами невозможности долгосрочного выживания банка без учёта интересов держателей </a:t>
            </a: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обязательств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;</a:t>
            </a: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Наличие </a:t>
            </a: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развитого механизма контроля и ограничения аппетита к риску, способного компенсировать стремление акционеров и менеджмента к достижению односторонних выгод управления банком (значимая роль совета директоров / наблюдательного совета и подразделений риск-менеджмента)</a:t>
            </a: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buClr>
                <a:srgbClr val="992677"/>
              </a:buClr>
            </a:pPr>
            <a:r>
              <a:rPr lang="ru-RU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СИСТЕМА </a:t>
            </a:r>
            <a:r>
              <a:rPr lang="ru-RU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КОРПОРАТИВНОГО УПРАВЛЕНИЯ БАНКА НЕ МОЖЕТ БЫТЬ ПРИЗНАНА АКРА </a:t>
            </a:r>
            <a:r>
              <a:rPr lang="ru-RU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ЭФФЕКТИВНОЙ</a:t>
            </a:r>
            <a:r>
              <a:rPr lang="ru-RU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ЕСЛИ ОНА НЕ РЕАЛИЗУЕТ ДАННЫЕ ПРИНЦИПЫ!</a:t>
            </a:r>
          </a:p>
          <a:p>
            <a:pPr>
              <a:buClr>
                <a:srgbClr val="992677"/>
              </a:buClr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469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7617F3-E3B5-46D9-87B9-E86FB63EFCAD}" type="slidenum">
              <a:rPr lang="ru-RU" altLang="ru-RU" smtClean="0"/>
              <a:pPr>
                <a:defRPr/>
              </a:pPr>
              <a:t>5</a:t>
            </a:fld>
            <a:endParaRPr lang="ru-RU" alt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44272" y="6512015"/>
            <a:ext cx="3240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ts val="3000"/>
              </a:spcBef>
              <a:spcAft>
                <a:spcPct val="0"/>
              </a:spcAft>
            </a:pPr>
            <a:r>
              <a:rPr lang="en-US" altLang="ru-RU" sz="1600" b="1" dirty="0">
                <a:solidFill>
                  <a:schemeClr val="bg1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  <a:t>http://www.acra-ratings.ru/</a:t>
            </a:r>
            <a:endParaRPr lang="ru-RU" altLang="ru-RU" sz="1600" b="1" dirty="0">
              <a:solidFill>
                <a:schemeClr val="bg1"/>
              </a:solidFill>
              <a:latin typeface="Franklin Gothic Demi" panose="020B0703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59496" y="404664"/>
            <a:ext cx="10702244" cy="45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Источники проблем корпоративного управления – угрозы для выживания банка</a:t>
            </a:r>
            <a:endParaRPr lang="ru-RU" altLang="ru-RU" sz="2200" b="1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5400" y="1484784"/>
            <a:ext cx="112332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Акционеры </a:t>
            </a: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фактически диктуют исполнительному </a:t>
            </a: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руководству кредитной организации конкретные </a:t>
            </a: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решения, противоречащие стратегии устойчивого развития банка, ведущие к финансированию проектов акционера в ущерб кредитной организации</a:t>
            </a:r>
          </a:p>
          <a:p>
            <a:pPr>
              <a:buClr>
                <a:srgbClr val="992677"/>
              </a:buClr>
            </a:pPr>
            <a:endParaRPr lang="ru-RU" sz="24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992677"/>
              </a:buClr>
            </a:pP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Характерно </a:t>
            </a: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для </a:t>
            </a: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государственных и </a:t>
            </a:r>
            <a:r>
              <a:rPr lang="ru-RU" sz="2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квази</a:t>
            </a: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-государственных банков, малых частных банков</a:t>
            </a: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992677"/>
              </a:buClr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Исполнительное руководство кредитной организации выходит из под контроля акционеров</a:t>
            </a: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992677"/>
              </a:buClr>
            </a:pP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Характерно для банков, входящих в крупные </a:t>
            </a: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ФПГ</a:t>
            </a: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606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7617F3-E3B5-46D9-87B9-E86FB63EFCAD}" type="slidenum">
              <a:rPr lang="ru-RU" altLang="ru-RU" smtClean="0"/>
              <a:pPr>
                <a:defRPr/>
              </a:pPr>
              <a:t>6</a:t>
            </a:fld>
            <a:endParaRPr lang="ru-RU" alt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44272" y="6512015"/>
            <a:ext cx="3240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ts val="3000"/>
              </a:spcBef>
              <a:spcAft>
                <a:spcPct val="0"/>
              </a:spcAft>
            </a:pPr>
            <a:r>
              <a:rPr lang="en-US" altLang="ru-RU" sz="1600" b="1" dirty="0">
                <a:solidFill>
                  <a:schemeClr val="bg1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  <a:t>http://www.acra-ratings.ru/</a:t>
            </a:r>
            <a:endParaRPr lang="ru-RU" altLang="ru-RU" sz="1600" b="1" dirty="0">
              <a:solidFill>
                <a:schemeClr val="bg1"/>
              </a:solidFill>
              <a:latin typeface="Franklin Gothic Demi" panose="020B0703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59496" y="265282"/>
            <a:ext cx="10702244" cy="45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Нарушение баланса интересов</a:t>
            </a:r>
            <a:r>
              <a:rPr lang="ru-RU" altLang="ru-RU" sz="22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2200" b="1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сторон, имеющих отношение к деятельности банка, ведет к нестабильности его функционирования </a:t>
            </a:r>
            <a:endParaRPr lang="ru-RU" altLang="ru-RU" sz="2200" b="1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5400" y="1241466"/>
            <a:ext cx="112332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Отсутствие реальной стратегии устойчивого развития кредитной организации</a:t>
            </a: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992677"/>
              </a:buClr>
            </a:pP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Стратегия, как план действий, подменяется набором деклараций о намерениях. </a:t>
            </a: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В </a:t>
            </a: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действиях банков отсутствуют системность и последовательность. Высокая частота «</a:t>
            </a: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сюрпризов</a:t>
            </a: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». </a:t>
            </a: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Снижение эффективности системы риск-менеджмента (РМ)</a:t>
            </a: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992677"/>
              </a:buClr>
            </a:pP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Функции </a:t>
            </a:r>
            <a:r>
              <a:rPr lang="ru-RU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рисковиков</a:t>
            </a: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 становятся номинальными. РМ превращается из </a:t>
            </a: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системы, контролирующей риск аппетит, в </a:t>
            </a: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часть механизма маскировки проблем. </a:t>
            </a: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Ключевые решения принимаются </a:t>
            </a: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в обход </a:t>
            </a:r>
            <a:r>
              <a:rPr lang="ru-RU" sz="2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рисковиков</a:t>
            </a: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ru-RU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092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7617F3-E3B5-46D9-87B9-E86FB63EFCAD}" type="slidenum">
              <a:rPr lang="ru-RU" altLang="ru-RU" smtClean="0"/>
              <a:pPr>
                <a:defRPr/>
              </a:pPr>
              <a:t>7</a:t>
            </a:fld>
            <a:endParaRPr lang="ru-RU" alt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44272" y="6512015"/>
            <a:ext cx="3240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ts val="3000"/>
              </a:spcBef>
              <a:spcAft>
                <a:spcPct val="0"/>
              </a:spcAft>
            </a:pPr>
            <a:r>
              <a:rPr lang="en-US" altLang="ru-RU" sz="1600" b="1" dirty="0">
                <a:solidFill>
                  <a:schemeClr val="bg1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  <a:t>http://www.acra-ratings.ru/</a:t>
            </a:r>
            <a:endParaRPr lang="ru-RU" altLang="ru-RU" sz="1600" b="1" dirty="0">
              <a:solidFill>
                <a:schemeClr val="bg1"/>
              </a:solidFill>
              <a:latin typeface="Franklin Gothic Demi" panose="020B0703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631504" y="249619"/>
            <a:ext cx="10702244" cy="45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Отсутствие полномочий и независимости у риск-менеджмента провоцирует принятие банком повышенных рисков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5400" y="1225689"/>
            <a:ext cx="112332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Высокий объём кредитов связанным сторонам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;</a:t>
            </a: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Высокий объём кредитов с заведомо высоким уровнем риска (кредитование строительства и операций с недвижимостью и т.д.)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;</a:t>
            </a: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Наращивание </a:t>
            </a: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непрофильных </a:t>
            </a: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активов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;</a:t>
            </a: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Неадекватный мониторинг изменения финансового состояния </a:t>
            </a: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заемщиков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;</a:t>
            </a: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r>
              <a:rPr lang="ru-RU" sz="2400" dirty="0">
                <a:latin typeface="Segoe UI" panose="020B0502040204020203" pitchFamily="34" charset="0"/>
                <a:cs typeface="Segoe UI" panose="020B0502040204020203" pitchFamily="34" charset="0"/>
              </a:rPr>
              <a:t>Недооценка значимости контрагентского рыночного и операционного </a:t>
            </a:r>
            <a:r>
              <a:rPr lang="ru-RU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рисков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buClr>
                <a:srgbClr val="992677"/>
              </a:buClr>
            </a:pPr>
            <a:r>
              <a:rPr lang="ru-RU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ДАННЫЕ ФАКТОРЫ ПРЯМО ВЕДУТ К СНИЖЕНИЮ ОЦЕНКИ КРЕДИТОСПОБНОСТИ БАНКОВ </a:t>
            </a:r>
            <a:r>
              <a:rPr lang="ru-RU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АКРА!</a:t>
            </a:r>
            <a:endParaRPr lang="ru-RU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60363" indent="-360363">
              <a:buClr>
                <a:srgbClr val="992677"/>
              </a:buClr>
              <a:buFont typeface="Wingdings" panose="05000000000000000000" pitchFamily="2" charset="2"/>
              <a:buChar char="ü"/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992677"/>
              </a:buClr>
            </a:pPr>
            <a:endParaRPr lang="ru-RU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092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Номер слайда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0D3CA7-0473-426D-A64F-1020F3DEE811}" type="slidenum">
              <a: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altLang="ru-RU" sz="1200" b="1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1548207" y="351574"/>
            <a:ext cx="10380441" cy="43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Показатели качества активов различных групп банков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44272" y="6512015"/>
            <a:ext cx="3240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3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Demi" panose="020B0703020102020204" pitchFamily="34" charset="0"/>
                <a:ea typeface="+mn-ea"/>
                <a:cs typeface="Arial" panose="020B0604020202020204" pitchFamily="34" charset="0"/>
              </a:rPr>
              <a:t>http://</a:t>
            </a:r>
            <a:r>
              <a:rPr kumimoji="0" lang="en-US" alt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Demi" panose="020B0703020102020204" pitchFamily="34" charset="0"/>
                <a:ea typeface="+mn-ea"/>
                <a:cs typeface="Arial" panose="020B0604020202020204" pitchFamily="34" charset="0"/>
              </a:rPr>
              <a:t>www.acra-ratings.ru/</a:t>
            </a:r>
            <a:endParaRPr kumimoji="0" lang="ru-RU" altLang="ru-RU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Demi" panose="020B07030201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767409" y="1268764"/>
          <a:ext cx="10729190" cy="46805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63749">
                  <a:extLst>
                    <a:ext uri="{9D8B030D-6E8A-4147-A177-3AD203B41FA5}">
                      <a16:colId xmlns:a16="http://schemas.microsoft.com/office/drawing/2014/main" val="3819593321"/>
                    </a:ext>
                  </a:extLst>
                </a:gridCol>
                <a:gridCol w="1713821">
                  <a:extLst>
                    <a:ext uri="{9D8B030D-6E8A-4147-A177-3AD203B41FA5}">
                      <a16:colId xmlns:a16="http://schemas.microsoft.com/office/drawing/2014/main" val="3849527763"/>
                    </a:ext>
                  </a:extLst>
                </a:gridCol>
                <a:gridCol w="1906039">
                  <a:extLst>
                    <a:ext uri="{9D8B030D-6E8A-4147-A177-3AD203B41FA5}">
                      <a16:colId xmlns:a16="http://schemas.microsoft.com/office/drawing/2014/main" val="2799261283"/>
                    </a:ext>
                  </a:extLst>
                </a:gridCol>
                <a:gridCol w="2345581">
                  <a:extLst>
                    <a:ext uri="{9D8B030D-6E8A-4147-A177-3AD203B41FA5}">
                      <a16:colId xmlns:a16="http://schemas.microsoft.com/office/drawing/2014/main" val="3136853592"/>
                    </a:ext>
                  </a:extLst>
                </a:gridCol>
              </a:tblGrid>
              <a:tr h="1091895"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Банки под контролем государства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Банки </a:t>
                      </a:r>
                      <a:br>
                        <a:rPr lang="ru-RU" sz="18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</a:b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с частными владельцами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Дочерние банки иностранных групп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88437129"/>
                  </a:ext>
                </a:extLst>
              </a:tr>
              <a:tr h="353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Проблемная задолженность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11,1%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15,6%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9,5%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5101729"/>
                  </a:ext>
                </a:extLst>
              </a:tr>
              <a:tr h="353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NPL90+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5,5%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6,2%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64166474"/>
                  </a:ext>
                </a:extLst>
              </a:tr>
              <a:tr h="720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Кредитование рисковых отраслей </a:t>
                      </a:r>
                      <a:br>
                        <a:rPr lang="ru-RU" sz="18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</a:b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(% от основного капитала)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107,3%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102,8%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30,5%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537317"/>
                  </a:ext>
                </a:extLst>
              </a:tr>
              <a:tr h="720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Кредитование связанных сторон </a:t>
                      </a:r>
                      <a:br>
                        <a:rPr lang="ru-RU" sz="18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</a:b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(% от основного капитала)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30,7%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1,1%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02305254"/>
                  </a:ext>
                </a:extLst>
              </a:tr>
              <a:tr h="720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Непрофильные активы </a:t>
                      </a:r>
                      <a:br>
                        <a:rPr lang="ru-RU" sz="18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</a:b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(% от основного капитала)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17,8%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48383500"/>
                  </a:ext>
                </a:extLst>
              </a:tr>
              <a:tr h="720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Концентрация топ-10 заемщиков</a:t>
                      </a:r>
                      <a:br>
                        <a:rPr lang="ru-RU" sz="18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</a:b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(% от капитала)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148,3%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158,6%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174,4%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43671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34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RA_slides_ENG [Read-Only]" id="{CA252414-0379-4F13-A96D-6B3C1D4DEDED}" vid="{BB69E275-8F26-4B81-88C4-1A7D8F6E50BE}"/>
    </a:ext>
  </a:extLst>
</a:theme>
</file>

<file path=ppt/theme/theme2.xml><?xml version="1.0" encoding="utf-8"?>
<a:theme xmlns:a="http://schemas.openxmlformats.org/drawingml/2006/main" name="1_Тема1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RA_slides_RU [Read-Only]" id="{2D5D498D-D8E6-4792-8E60-A63803414385}" vid="{B978B3FD-897B-44B9-856B-B0AC297C5E2C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ACRA_slides_ENG</Template>
  <TotalTime>12373</TotalTime>
  <Words>1632</Words>
  <Application>Microsoft Office PowerPoint</Application>
  <PresentationFormat>Широкоэкранный</PresentationFormat>
  <Paragraphs>176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Franklin Gothic Demi</vt:lpstr>
      <vt:lpstr>Franklin Gothic Medium</vt:lpstr>
      <vt:lpstr>Segoe UI</vt:lpstr>
      <vt:lpstr>Wingdings</vt:lpstr>
      <vt:lpstr>Тема1</vt:lpstr>
      <vt:lpstr>1_Тема1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 Nosova</dc:creator>
  <cp:lastModifiedBy>Valeriy Piven</cp:lastModifiedBy>
  <cp:revision>253</cp:revision>
  <cp:lastPrinted>2018-04-13T12:16:00Z</cp:lastPrinted>
  <dcterms:created xsi:type="dcterms:W3CDTF">2016-11-21T11:36:29Z</dcterms:created>
  <dcterms:modified xsi:type="dcterms:W3CDTF">2019-02-13T08:51:24Z</dcterms:modified>
</cp:coreProperties>
</file>