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10.xml" ContentType="application/vnd.openxmlformats-officedocument.themeOverride+xml"/>
  <Override PartName="/ppt/charts/chart15.xml" ContentType="application/vnd.openxmlformats-officedocument.drawingml.chart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theme/themeOverride12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722" r:id="rId3"/>
  </p:sldMasterIdLst>
  <p:notesMasterIdLst>
    <p:notesMasterId r:id="rId12"/>
  </p:notesMasterIdLst>
  <p:sldIdLst>
    <p:sldId id="271" r:id="rId4"/>
    <p:sldId id="294" r:id="rId5"/>
    <p:sldId id="302" r:id="rId6"/>
    <p:sldId id="303" r:id="rId7"/>
    <p:sldId id="301" r:id="rId8"/>
    <p:sldId id="300" r:id="rId9"/>
    <p:sldId id="291" r:id="rId10"/>
    <p:sldId id="273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82"/>
    <a:srgbClr val="00AAFF"/>
    <a:srgbClr val="D6E08D"/>
    <a:srgbClr val="78B497"/>
    <a:srgbClr val="58595B"/>
    <a:srgbClr val="EAEAEA"/>
    <a:srgbClr val="AFE4FF"/>
    <a:srgbClr val="33539B"/>
    <a:srgbClr val="95E7C8"/>
    <a:srgbClr val="2D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62" autoAdjust="0"/>
    <p:restoredTop sz="86971" autoAdjust="0"/>
  </p:normalViewPr>
  <p:slideViewPr>
    <p:cSldViewPr snapToObjects="1" showGuides="1">
      <p:cViewPr>
        <p:scale>
          <a:sx n="124" d="100"/>
          <a:sy n="124" d="100"/>
        </p:scale>
        <p:origin x="-1626" y="-192"/>
      </p:cViewPr>
      <p:guideLst>
        <p:guide orient="horz" pos="487"/>
        <p:guide orient="horz" pos="1763"/>
        <p:guide orient="horz" pos="232"/>
        <p:guide orient="horz" pos="3974"/>
        <p:guide pos="5658"/>
        <p:guide pos="130"/>
        <p:guide pos="3334"/>
        <p:guide pos="18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0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1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2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2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2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A2896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78B497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EA6B50"/>
              </a:solidFill>
            </c:spPr>
          </c:dPt>
          <c:dPt>
            <c:idx val="5"/>
            <c:bubble3D val="0"/>
            <c:spPr>
              <a:solidFill>
                <a:srgbClr val="D6E08D"/>
              </a:solidFill>
            </c:spPr>
          </c:dPt>
          <c:val>
            <c:numRef>
              <c:f>Лист1!$A$1:$A$4</c:f>
              <c:numCache>
                <c:formatCode>0%</c:formatCode>
                <c:ptCount val="4"/>
                <c:pt idx="0">
                  <c:v>0.57999999999999996</c:v>
                </c:pt>
                <c:pt idx="1">
                  <c:v>0.37</c:v>
                </c:pt>
                <c:pt idx="2">
                  <c:v>0.03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0"/>
      </c:doughnut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0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7449013435322257"/>
          <c:y val="0.36727498711420042"/>
          <c:w val="5.7499066596669306E-2"/>
          <c:h val="7.7509601277913634E-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A2896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78B497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EA6B50"/>
              </a:solidFill>
            </c:spPr>
          </c:dPt>
          <c:dPt>
            <c:idx val="5"/>
            <c:bubble3D val="0"/>
            <c:spPr>
              <a:solidFill>
                <a:srgbClr val="D6E08D"/>
              </a:solidFill>
            </c:spPr>
          </c:dPt>
          <c:val>
            <c:numRef>
              <c:f>Лист4!$A$5:$A$7</c:f>
              <c:numCache>
                <c:formatCode>General</c:formatCode>
                <c:ptCount val="3"/>
                <c:pt idx="0">
                  <c:v>81.900000000000006</c:v>
                </c:pt>
                <c:pt idx="1">
                  <c:v>2.2999999999999998</c:v>
                </c:pt>
                <c:pt idx="2">
                  <c:v>15.8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0"/>
      </c:doughnut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9342608286252353"/>
          <c:y val="0.16453287346659104"/>
          <c:w val="0.3738490107922921"/>
          <c:h val="0.58831600710426657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80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94222009520306E-2"/>
          <c:y val="8.907450505308126E-2"/>
          <c:w val="0.44740736811737447"/>
          <c:h val="0.8218509898938374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78B497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AA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2882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7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20</a:t>
                    </a:r>
                    <a:r>
                      <a:rPr lang="ru-RU" sz="7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7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38</a:t>
                    </a:r>
                    <a:r>
                      <a:rPr lang="ru-RU" sz="7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7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42</a:t>
                    </a:r>
                    <a:r>
                      <a:rPr lang="ru-RU" sz="700" b="1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7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Лист4!$B$75:$B$77</c:f>
              <c:numCache>
                <c:formatCode>General</c:formatCode>
                <c:ptCount val="3"/>
                <c:pt idx="0">
                  <c:v>20</c:v>
                </c:pt>
                <c:pt idx="1">
                  <c:v>38</c:v>
                </c:pt>
                <c:pt idx="2">
                  <c:v>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25"/>
        <c:axId val="67355776"/>
        <c:axId val="74122368"/>
      </c:barChart>
      <c:catAx>
        <c:axId val="67355776"/>
        <c:scaling>
          <c:orientation val="minMax"/>
        </c:scaling>
        <c:delete val="1"/>
        <c:axPos val="l"/>
        <c:majorTickMark val="none"/>
        <c:minorTickMark val="none"/>
        <c:tickLblPos val="nextTo"/>
        <c:crossAx val="74122368"/>
        <c:crosses val="autoZero"/>
        <c:auto val="1"/>
        <c:lblAlgn val="ctr"/>
        <c:lblOffset val="100"/>
        <c:noMultiLvlLbl val="0"/>
      </c:catAx>
      <c:valAx>
        <c:axId val="74122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355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A2896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78B497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EA6B50"/>
              </a:solidFill>
            </c:spPr>
          </c:dPt>
          <c:dPt>
            <c:idx val="5"/>
            <c:bubble3D val="0"/>
            <c:spPr>
              <a:solidFill>
                <a:srgbClr val="D6E08D"/>
              </a:solidFill>
            </c:spPr>
          </c:dPt>
          <c:val>
            <c:numRef>
              <c:f>Лист4!$A$56:$A$60</c:f>
              <c:numCache>
                <c:formatCode>General</c:formatCode>
                <c:ptCount val="5"/>
                <c:pt idx="0">
                  <c:v>26.9</c:v>
                </c:pt>
                <c:pt idx="1">
                  <c:v>24.7</c:v>
                </c:pt>
                <c:pt idx="2">
                  <c:v>24.5</c:v>
                </c:pt>
                <c:pt idx="3">
                  <c:v>18.600000000000001</c:v>
                </c:pt>
                <c:pt idx="4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6"/>
        <c:holeSize val="70"/>
      </c:doughnut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8305788911319986"/>
          <c:y val="0.46470406860640362"/>
          <c:w val="5.0128677312995813E-2"/>
          <c:h val="5.9890842970062516E-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A2896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78B497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EA6B50"/>
              </a:solidFill>
            </c:spPr>
          </c:dPt>
          <c:dPt>
            <c:idx val="5"/>
            <c:bubble3D val="0"/>
            <c:spPr>
              <a:solidFill>
                <a:srgbClr val="D6E08D"/>
              </a:solidFill>
            </c:spPr>
          </c:dPt>
          <c:val>
            <c:numRef>
              <c:f>Лист4!$A$12:$A$14</c:f>
              <c:numCache>
                <c:formatCode>General</c:formatCode>
                <c:ptCount val="3"/>
                <c:pt idx="0">
                  <c:v>59.8</c:v>
                </c:pt>
                <c:pt idx="1">
                  <c:v>14.39</c:v>
                </c:pt>
                <c:pt idx="2">
                  <c:v>25.79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0"/>
      </c:doughnut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996820297551932"/>
          <c:y val="0.10603647172221599"/>
          <c:w val="0.47469748464161654"/>
          <c:h val="0.7643633961728532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D4E1F0">
                  <a:lumMod val="90000"/>
                </a:srgbClr>
              </a:solidFill>
            </c:spPr>
          </c:dPt>
          <c:dPt>
            <c:idx val="1"/>
            <c:bubble3D val="0"/>
            <c:spPr>
              <a:noFill/>
              <a:ln>
                <a:noFill/>
              </a:ln>
            </c:spPr>
          </c:dPt>
          <c:dPt>
            <c:idx val="2"/>
            <c:bubble3D val="0"/>
            <c:spPr>
              <a:noFill/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EA6B50"/>
              </a:solidFill>
            </c:spPr>
          </c:dPt>
          <c:dPt>
            <c:idx val="5"/>
            <c:bubble3D val="0"/>
            <c:spPr>
              <a:solidFill>
                <a:srgbClr val="D6E08D"/>
              </a:solidFill>
            </c:spPr>
          </c:dPt>
          <c:val>
            <c:numRef>
              <c:f>Лист4!$A$12:$A$14</c:f>
              <c:numCache>
                <c:formatCode>General</c:formatCode>
                <c:ptCount val="3"/>
                <c:pt idx="0">
                  <c:v>59.8</c:v>
                </c:pt>
                <c:pt idx="1">
                  <c:v>14.39</c:v>
                </c:pt>
                <c:pt idx="2">
                  <c:v>25.79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80"/>
      </c:doughnut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895853963721225E-2"/>
          <c:y val="0.10532228090213773"/>
          <c:w val="0.71532751460439548"/>
          <c:h val="0.717129383559320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2882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AA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1</a:t>
                    </a:r>
                    <a:r>
                      <a:rPr lang="ru-RU" sz="800" smtClean="0"/>
                      <a:t> </a:t>
                    </a:r>
                    <a:r>
                      <a:rPr lang="en-US" sz="800" smtClean="0"/>
                      <a:t>086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800" smtClean="0"/>
                      <a:t>1</a:t>
                    </a:r>
                    <a:r>
                      <a:rPr lang="ru-RU" sz="800" smtClean="0"/>
                      <a:t> </a:t>
                    </a:r>
                    <a:r>
                      <a:rPr lang="en-US" sz="800" smtClean="0"/>
                      <a:t>603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Лист2!$B$1:$B$2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Лист2!$A$1:$A$2</c:f>
              <c:numCache>
                <c:formatCode>General</c:formatCode>
                <c:ptCount val="2"/>
                <c:pt idx="0">
                  <c:v>1086</c:v>
                </c:pt>
                <c:pt idx="1">
                  <c:v>1603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0"/>
        <c:overlap val="-25"/>
        <c:axId val="74182016"/>
        <c:axId val="74284032"/>
      </c:barChart>
      <c:catAx>
        <c:axId val="7418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  <c:crossAx val="74284032"/>
        <c:crosses val="autoZero"/>
        <c:auto val="1"/>
        <c:lblAlgn val="ctr"/>
        <c:lblOffset val="100"/>
        <c:noMultiLvlLbl val="0"/>
      </c:catAx>
      <c:valAx>
        <c:axId val="74284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182016"/>
        <c:crosses val="autoZero"/>
        <c:crossBetween val="between"/>
      </c:valAx>
      <c:spPr>
        <a:ln w="9525"/>
      </c:spPr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576832151300238E-2"/>
          <c:y val="0.25281543241667953"/>
          <c:w val="0.74479905437352245"/>
          <c:h val="0.5694211504869490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2882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AA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513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646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Лист2!$B$14:$B$15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Лист2!$A$14:$A$15</c:f>
              <c:numCache>
                <c:formatCode>General</c:formatCode>
                <c:ptCount val="2"/>
                <c:pt idx="0">
                  <c:v>513</c:v>
                </c:pt>
                <c:pt idx="1">
                  <c:v>646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2"/>
        <c:overlap val="-25"/>
        <c:axId val="74290688"/>
        <c:axId val="74327168"/>
      </c:barChart>
      <c:catAx>
        <c:axId val="7429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  <c:crossAx val="74327168"/>
        <c:crosses val="autoZero"/>
        <c:auto val="1"/>
        <c:lblAlgn val="ctr"/>
        <c:lblOffset val="100"/>
        <c:noMultiLvlLbl val="0"/>
      </c:catAx>
      <c:valAx>
        <c:axId val="74327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2906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576832151300238E-2"/>
          <c:y val="0.10544987922705314"/>
          <c:w val="0.74479905437352245"/>
          <c:h val="0.7167866847826086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2882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AA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54,5 %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72,9 %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Лист2!$B$14:$B$15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Лист2!$A$14:$A$15</c:f>
              <c:numCache>
                <c:formatCode>General</c:formatCode>
                <c:ptCount val="2"/>
                <c:pt idx="0">
                  <c:v>513</c:v>
                </c:pt>
                <c:pt idx="1">
                  <c:v>646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2"/>
        <c:overlap val="-25"/>
        <c:axId val="74333568"/>
        <c:axId val="74361856"/>
      </c:barChart>
      <c:catAx>
        <c:axId val="7433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  <c:crossAx val="74361856"/>
        <c:crosses val="autoZero"/>
        <c:auto val="1"/>
        <c:lblAlgn val="ctr"/>
        <c:lblOffset val="100"/>
        <c:noMultiLvlLbl val="0"/>
      </c:catAx>
      <c:valAx>
        <c:axId val="74361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3335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9909829395012105"/>
          <c:y val="0.12085932370021324"/>
          <c:w val="0.41165639126734582"/>
          <c:h val="0.77687509470729865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33539B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AFE4FF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D6E08D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EA6B50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D6E08D"/>
              </a:solidFill>
              <a:ln>
                <a:noFill/>
              </a:ln>
            </c:spPr>
          </c:dPt>
          <c:val>
            <c:numRef>
              <c:f>Лист2!$A$78:$A$80</c:f>
              <c:numCache>
                <c:formatCode>General</c:formatCode>
                <c:ptCount val="3"/>
                <c:pt idx="0">
                  <c:v>45</c:v>
                </c:pt>
                <c:pt idx="1">
                  <c:v>49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9"/>
      </c:doughnut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895853963721225E-2"/>
          <c:y val="0"/>
          <c:w val="0.71532751460439548"/>
          <c:h val="0.7905548073480739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2882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AA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800" dirty="0" smtClean="0"/>
                      <a:t>667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1411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Лист2!$B$1:$B$2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Лист2!$A$1:$A$2</c:f>
              <c:numCache>
                <c:formatCode>General</c:formatCode>
                <c:ptCount val="2"/>
                <c:pt idx="0">
                  <c:v>1086</c:v>
                </c:pt>
                <c:pt idx="1">
                  <c:v>1603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0"/>
        <c:overlap val="-25"/>
        <c:axId val="74450432"/>
        <c:axId val="74462336"/>
      </c:barChart>
      <c:catAx>
        <c:axId val="7445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  <c:crossAx val="74462336"/>
        <c:crosses val="autoZero"/>
        <c:auto val="1"/>
        <c:lblAlgn val="ctr"/>
        <c:lblOffset val="100"/>
        <c:noMultiLvlLbl val="0"/>
      </c:catAx>
      <c:valAx>
        <c:axId val="74462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450432"/>
        <c:crosses val="autoZero"/>
        <c:crossBetween val="between"/>
      </c:valAx>
      <c:spPr>
        <a:ln w="9525"/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2882"/>
              </a:solidFill>
            </c:spPr>
          </c:dPt>
          <c:dPt>
            <c:idx val="2"/>
            <c:bubble3D val="0"/>
            <c:spPr>
              <a:solidFill>
                <a:srgbClr val="00AAFF"/>
              </a:solidFill>
            </c:spPr>
          </c:dPt>
          <c:dPt>
            <c:idx val="3"/>
            <c:bubble3D val="0"/>
            <c:spPr>
              <a:solidFill>
                <a:srgbClr val="78B497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EA6B50"/>
              </a:solidFill>
            </c:spPr>
          </c:dPt>
          <c:val>
            <c:numRef>
              <c:f>Лист1!$A$1:$A$6</c:f>
              <c:numCache>
                <c:formatCode>General</c:formatCode>
                <c:ptCount val="6"/>
                <c:pt idx="0">
                  <c:v>0.5</c:v>
                </c:pt>
                <c:pt idx="1">
                  <c:v>23</c:v>
                </c:pt>
                <c:pt idx="2">
                  <c:v>37</c:v>
                </c:pt>
                <c:pt idx="3">
                  <c:v>25</c:v>
                </c:pt>
                <c:pt idx="4">
                  <c:v>13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spPr>
    <a:noFill/>
    <a:ln>
      <a:solidFill>
        <a:schemeClr val="bg1"/>
      </a:solidFill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5549105654927229"/>
          <c:y val="0.14764650768510049"/>
          <c:w val="0.45985029441173203"/>
          <c:h val="0.7386820443036562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noFill/>
            </c:spPr>
          </c:dPt>
          <c:dPt>
            <c:idx val="1"/>
            <c:bubble3D val="0"/>
            <c:spPr>
              <a:solidFill>
                <a:schemeClr val="accent1">
                  <a:lumMod val="90000"/>
                </a:schemeClr>
              </a:solidFill>
            </c:spPr>
          </c:dPt>
          <c:val>
            <c:numRef>
              <c:f>Лист1!$A$41:$A$42</c:f>
              <c:numCache>
                <c:formatCode>General</c:formatCode>
                <c:ptCount val="2"/>
                <c:pt idx="0">
                  <c:v>33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7"/>
        <c:holeSize val="82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044444444444444E-2"/>
          <c:y val="0.12967485477830398"/>
          <c:w val="0.93791111111111114"/>
          <c:h val="0.705533610092081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882"/>
            </a:solidFill>
          </c:spPr>
          <c:invertIfNegative val="0"/>
          <c:dLbls>
            <c:txPr>
              <a:bodyPr/>
              <a:lstStyle/>
              <a:p>
                <a:pPr>
                  <a:defRPr sz="60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Лист1!$B$22:$B$25</c:f>
              <c:numCache>
                <c:formatCode>m/d/yyyy</c:formatCode>
                <c:ptCount val="4"/>
                <c:pt idx="0">
                  <c:v>43160</c:v>
                </c:pt>
                <c:pt idx="1">
                  <c:v>43252</c:v>
                </c:pt>
                <c:pt idx="2">
                  <c:v>43344</c:v>
                </c:pt>
                <c:pt idx="3">
                  <c:v>43435</c:v>
                </c:pt>
              </c:numCache>
            </c:numRef>
          </c:cat>
          <c:val>
            <c:numRef>
              <c:f>Лист1!$A$22:$A$25</c:f>
              <c:numCache>
                <c:formatCode>#,##0</c:formatCode>
                <c:ptCount val="4"/>
                <c:pt idx="0">
                  <c:v>100237</c:v>
                </c:pt>
                <c:pt idx="1">
                  <c:v>110340</c:v>
                </c:pt>
                <c:pt idx="2">
                  <c:v>110925</c:v>
                </c:pt>
                <c:pt idx="3">
                  <c:v>120928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4"/>
        <c:overlap val="-25"/>
        <c:axId val="55414784"/>
        <c:axId val="55417472"/>
      </c:barChart>
      <c:catAx>
        <c:axId val="55414784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55417472"/>
        <c:crosses val="autoZero"/>
        <c:auto val="0"/>
        <c:lblAlgn val="ctr"/>
        <c:lblOffset val="100"/>
        <c:noMultiLvlLbl val="0"/>
      </c:catAx>
      <c:valAx>
        <c:axId val="554174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55414784"/>
        <c:crossesAt val="43160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64252491000446E-2"/>
          <c:y val="0.13279648350729106"/>
          <c:w val="0.93769782519768352"/>
          <c:h val="0.7132974896105703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288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600" b="1" smtClean="0"/>
                      <a:t>89</a:t>
                    </a:r>
                    <a:r>
                      <a:rPr lang="ru-RU" sz="600" b="1" smtClean="0"/>
                      <a:t> </a:t>
                    </a:r>
                    <a:r>
                      <a:rPr lang="en-US" sz="600" b="1" smtClean="0"/>
                      <a:t>530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600" b="1" smtClean="0"/>
                      <a:t>88</a:t>
                    </a:r>
                    <a:r>
                      <a:rPr lang="ru-RU" sz="600" b="1" smtClean="0"/>
                      <a:t> </a:t>
                    </a:r>
                    <a:r>
                      <a:rPr lang="en-US" sz="600" b="1" smtClean="0"/>
                      <a:t>996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600" b="1" smtClean="0"/>
                      <a:t>93</a:t>
                    </a:r>
                    <a:r>
                      <a:rPr lang="ru-RU" sz="600" b="1" smtClean="0"/>
                      <a:t> </a:t>
                    </a:r>
                    <a:r>
                      <a:rPr lang="en-US" sz="600" b="1" smtClean="0"/>
                      <a:t>629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600" b="1" smtClean="0"/>
                      <a:t>120</a:t>
                    </a:r>
                    <a:r>
                      <a:rPr lang="ru-RU" sz="600" b="1" smtClean="0"/>
                      <a:t> </a:t>
                    </a:r>
                    <a:r>
                      <a:rPr lang="en-US" sz="600" b="1" smtClean="0"/>
                      <a:t>928</a:t>
                    </a:r>
                    <a:endParaRPr lang="en-US" sz="8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Лист5!$C$18:$C$21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Лист5!$E$23:$H$23</c:f>
              <c:numCache>
                <c:formatCode>General</c:formatCode>
                <c:ptCount val="4"/>
                <c:pt idx="0">
                  <c:v>89530</c:v>
                </c:pt>
                <c:pt idx="1">
                  <c:v>88996</c:v>
                </c:pt>
                <c:pt idx="2">
                  <c:v>93629</c:v>
                </c:pt>
                <c:pt idx="3">
                  <c:v>120928</c:v>
                </c:pt>
              </c:numCache>
            </c:numRef>
          </c:val>
        </c:ser>
        <c:ser>
          <c:idx val="1"/>
          <c:order val="1"/>
          <c:spPr>
            <a:solidFill>
              <a:srgbClr val="00AAFF"/>
            </a:solidFill>
            <a:ln>
              <a:solidFill>
                <a:srgbClr val="00B0F0"/>
              </a:solidFill>
            </a:ln>
          </c:spPr>
          <c:invertIfNegative val="0"/>
          <c:dLbls>
            <c:spPr>
              <a:solidFill>
                <a:srgbClr val="00AAFF"/>
              </a:solidFill>
            </c:spPr>
            <c:txPr>
              <a:bodyPr/>
              <a:lstStyle/>
              <a:p>
                <a:pPr>
                  <a:defRPr sz="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Лист5!$C$18:$C$21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Лист5!$E$24:$H$24</c:f>
              <c:numCache>
                <c:formatCode>General</c:formatCode>
                <c:ptCount val="4"/>
                <c:pt idx="0">
                  <c:v>940</c:v>
                </c:pt>
                <c:pt idx="1">
                  <c:v>984</c:v>
                </c:pt>
                <c:pt idx="2">
                  <c:v>984</c:v>
                </c:pt>
                <c:pt idx="3">
                  <c:v>1013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4"/>
        <c:overlap val="100"/>
        <c:axId val="55438720"/>
        <c:axId val="56099968"/>
      </c:barChart>
      <c:catAx>
        <c:axId val="5543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  <c:crossAx val="56099968"/>
        <c:crosses val="autoZero"/>
        <c:auto val="1"/>
        <c:lblAlgn val="ctr"/>
        <c:lblOffset val="100"/>
        <c:noMultiLvlLbl val="0"/>
      </c:catAx>
      <c:valAx>
        <c:axId val="560999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5438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470736923974332E-2"/>
          <c:y val="0.45159133074401842"/>
          <c:w val="0.90764145440404431"/>
          <c:h val="0.401495822203146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2882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2882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600"/>
                      <a:t>1 863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600"/>
                      <a:t>1 864</a:t>
                    </a:r>
                    <a:endParaRPr lang="ru-RU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600"/>
                      <a:t>2</a:t>
                    </a:r>
                    <a:r>
                      <a:rPr lang="ru-RU" sz="600" baseline="0"/>
                      <a:t> 056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600"/>
                      <a:t>2</a:t>
                    </a:r>
                    <a:r>
                      <a:rPr lang="ru-RU" sz="600" baseline="0"/>
                      <a:t> 985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Лист2!$B$60:$B$63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Лист2!$B$60:$B$63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4"/>
        <c:overlap val="-25"/>
        <c:axId val="56106368"/>
        <c:axId val="56113792"/>
      </c:barChart>
      <c:catAx>
        <c:axId val="5610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 b="1">
                <a:solidFill>
                  <a:schemeClr val="bg1">
                    <a:lumMod val="50000"/>
                  </a:schemeClr>
                </a:solidFill>
              </a:defRPr>
            </a:pPr>
            <a:endParaRPr lang="ru-RU"/>
          </a:p>
        </c:txPr>
        <c:crossAx val="56113792"/>
        <c:crosses val="autoZero"/>
        <c:auto val="1"/>
        <c:lblAlgn val="ctr"/>
        <c:lblOffset val="100"/>
        <c:noMultiLvlLbl val="0"/>
      </c:catAx>
      <c:valAx>
        <c:axId val="561137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106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0277777777777778"/>
          <c:y val="1.3888888888888888E-2"/>
          <c:w val="0.53888888888888886"/>
          <c:h val="0.89814814814814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A2896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78B497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EA6B50"/>
              </a:solidFill>
            </c:spPr>
          </c:dPt>
          <c:dPt>
            <c:idx val="5"/>
            <c:bubble3D val="0"/>
            <c:spPr>
              <a:solidFill>
                <a:srgbClr val="D6E08D"/>
              </a:solidFill>
            </c:spPr>
          </c:dPt>
          <c:val>
            <c:numRef>
              <c:f>Лист4!$A$47:$A$49</c:f>
              <c:numCache>
                <c:formatCode>General</c:formatCode>
                <c:ptCount val="3"/>
                <c:pt idx="0">
                  <c:v>54.3</c:v>
                </c:pt>
                <c:pt idx="1">
                  <c:v>41.6</c:v>
                </c:pt>
                <c:pt idx="2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0"/>
      </c:doughnut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A2896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78B497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EA6B50"/>
              </a:solidFill>
            </c:spPr>
          </c:dPt>
          <c:dPt>
            <c:idx val="5"/>
            <c:bubble3D val="0"/>
            <c:spPr>
              <a:solidFill>
                <a:srgbClr val="D6E08D"/>
              </a:solidFill>
            </c:spPr>
          </c:dPt>
          <c:val>
            <c:numRef>
              <c:f>Лист4!$A$42:$A$45</c:f>
              <c:numCache>
                <c:formatCode>General</c:formatCode>
                <c:ptCount val="4"/>
                <c:pt idx="0">
                  <c:v>43.4</c:v>
                </c:pt>
                <c:pt idx="1">
                  <c:v>38</c:v>
                </c:pt>
                <c:pt idx="2">
                  <c:v>15.1</c:v>
                </c:pt>
                <c:pt idx="3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6"/>
        <c:holeSize val="70"/>
      </c:doughnutChart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5659" cy="496412"/>
          </a:xfrm>
          <a:prstGeom prst="rect">
            <a:avLst/>
          </a:prstGeom>
        </p:spPr>
        <p:txBody>
          <a:bodyPr vert="horz" lIns="91365" tIns="45683" rIns="91365" bIns="4568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9" y="1"/>
            <a:ext cx="2945659" cy="496412"/>
          </a:xfrm>
          <a:prstGeom prst="rect">
            <a:avLst/>
          </a:prstGeom>
        </p:spPr>
        <p:txBody>
          <a:bodyPr vert="horz" lIns="91365" tIns="45683" rIns="91365" bIns="45683" rtlCol="0"/>
          <a:lstStyle>
            <a:lvl1pPr algn="r">
              <a:defRPr sz="1300"/>
            </a:lvl1pPr>
          </a:lstStyle>
          <a:p>
            <a:fld id="{70D95994-9940-41C5-B6FD-6238335F264F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5" tIns="45683" rIns="91365" bIns="4568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365" tIns="45683" rIns="91365" bIns="4568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6" y="9430093"/>
            <a:ext cx="2945659" cy="496412"/>
          </a:xfrm>
          <a:prstGeom prst="rect">
            <a:avLst/>
          </a:prstGeom>
        </p:spPr>
        <p:txBody>
          <a:bodyPr vert="horz" lIns="91365" tIns="45683" rIns="91365" bIns="4568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9" y="9430093"/>
            <a:ext cx="2945659" cy="496412"/>
          </a:xfrm>
          <a:prstGeom prst="rect">
            <a:avLst/>
          </a:prstGeom>
        </p:spPr>
        <p:txBody>
          <a:bodyPr vert="horz" lIns="91365" tIns="45683" rIns="91365" bIns="45683" rtlCol="0" anchor="b"/>
          <a:lstStyle>
            <a:lvl1pPr algn="r">
              <a:defRPr sz="1300"/>
            </a:lvl1pPr>
          </a:lstStyle>
          <a:p>
            <a:fld id="{A0105872-DC5B-466F-879C-F9D044EF3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4400" y="742950"/>
            <a:ext cx="4968875" cy="37258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911165-AB15-486E-904C-B16D1F730908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900" dirty="0">
              <a:solidFill>
                <a:srgbClr val="00288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B04226-4EA4-4C34-9387-E098EDCC975D}" type="slidenum">
              <a:rPr lang="ru-R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6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6252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dirty="0">
                <a:solidFill>
                  <a:srgbClr val="002882"/>
                </a:solidFill>
              </a:rPr>
              <a:t>В 2018 году мы продолжили активное взаимодействие инвестиционным сообществом. Развитие отношений и поддержание конструктивного диалога с акционерами и всеми заинтересованными представителями инвестиционного сообщества традиционно выступает одним из приоритетов Банка ВТБ. Банк является одним из немногих эмитентов на российском рынке, чья система взаимодействия с акционерами не ограничивается обязательными корпоративными процедурами.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ВТБ продолжал проводить регулярные встречи с акционерами и инвесторами. В 2018 году банк организовал встречи с 299 институциональными инвесторами. По итогам этих встреч мы отмечаем рост интереса российских фондов к акциям Банка. 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Взаимодействие с акционерами – физическими-лицами строилось в рамках задач, определенных Дорожной картой по улучшению восприятия банка ВТБ миноритарными акционерами. Помимо ГОСА, в 2018 году Банк подготовил и провёл 25 мероприятий для акционеров – физических лиц, включая 3 дня инвестора, 13 семинаров по фондовому рынку, 8 дней открытых дверей, 1 встреча с держателями крупных пакетов. Количество акционеров -  участников мероприятий увеличилось на 20% по сравнению с прошлым годом: 2 125 против 1 790 в 2017 году. 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По результатам опроса, в котором приняло участие более 50% акционеров – участников мероприятий, средняя оценка удовлетворённости – 4,6 из 5. 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Уже несколько лет Банк поздравляет акционеров-ветеранов и жителей блокадного Ленинграда. В 2018 году участниками стали 303 человека, всем была направлена материальная помощь из личных средств А.Л. Костина. В Банк поступило несколько десятков благодарностей от ветеранов, в том числе  на ГОСА.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B04226-4EA4-4C34-9387-E098EDCC975D}" type="slidenum">
              <a:rPr lang="ru-RU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6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dirty="0">
                <a:solidFill>
                  <a:srgbClr val="002882"/>
                </a:solidFill>
              </a:rPr>
              <a:t>Мы продолжаем работать со специальной программой для акционеров банка, которая включает в себя комплексное предложение финансовых услуг на льготных условиях (запущена в 2017 году).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В 2018 году внесены изменения в программу привилегий для акционеров. В частности, введена более гибкая шкала определения пакета привилегий, к традиционным розничным продуктам (карты, кредиты) добавились льготы по пакетным продуктам (</a:t>
            </a:r>
            <a:r>
              <a:rPr lang="ru-RU" sz="900" dirty="0" err="1">
                <a:solidFill>
                  <a:srgbClr val="002882"/>
                </a:solidFill>
              </a:rPr>
              <a:t>Мультикарта</a:t>
            </a:r>
            <a:r>
              <a:rPr lang="ru-RU" sz="900" dirty="0">
                <a:solidFill>
                  <a:srgbClr val="002882"/>
                </a:solidFill>
              </a:rPr>
              <a:t>, Привилегия </a:t>
            </a:r>
            <a:r>
              <a:rPr lang="ru-RU" sz="900" dirty="0" err="1">
                <a:solidFill>
                  <a:srgbClr val="002882"/>
                </a:solidFill>
              </a:rPr>
              <a:t>new</a:t>
            </a:r>
            <a:r>
              <a:rPr lang="ru-RU" sz="900" dirty="0">
                <a:solidFill>
                  <a:srgbClr val="002882"/>
                </a:solidFill>
              </a:rPr>
              <a:t>, </a:t>
            </a:r>
            <a:r>
              <a:rPr lang="ru-RU" sz="900" dirty="0" err="1">
                <a:solidFill>
                  <a:srgbClr val="002882"/>
                </a:solidFill>
              </a:rPr>
              <a:t>Прайм</a:t>
            </a:r>
            <a:r>
              <a:rPr lang="ru-RU" sz="900" dirty="0">
                <a:solidFill>
                  <a:srgbClr val="002882"/>
                </a:solidFill>
              </a:rPr>
              <a:t>), а также в области брокерского обслуживания и страхования. Обновленная программа обсуждена с КСА и получила поддержку.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С апреля 2018 года в рамках действующей программы акционеры оформили более 25 </a:t>
            </a:r>
            <a:r>
              <a:rPr lang="ru-RU" sz="900" dirty="0" err="1">
                <a:solidFill>
                  <a:srgbClr val="002882"/>
                </a:solidFill>
              </a:rPr>
              <a:t>тыс</a:t>
            </a:r>
            <a:r>
              <a:rPr lang="ru-RU" sz="900" dirty="0">
                <a:solidFill>
                  <a:srgbClr val="002882"/>
                </a:solidFill>
              </a:rPr>
              <a:t> продуктов и услуг ВТБ. Объем кредитного портфеля у акционеров составил 9,5 млрд руб., объем депозитного портфеля – 125,5 млрд руб. В среднем, участниками программы становятся около 500 человек в месяц.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5872-DC5B-466F-879C-F9D044EF310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73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dirty="0">
                <a:solidFill>
                  <a:srgbClr val="002882"/>
                </a:solidFill>
              </a:rPr>
              <a:t>Центральным событием 2018 стало ГОСА, которое состоялось 23 мая. Кворум составил 81% от голосующих акций.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В собрании приняло участие 1603 акционера (+48% к 2017 году), очно присутствовало 646 </a:t>
            </a:r>
            <a:r>
              <a:rPr lang="ru-RU" sz="900" dirty="0" err="1">
                <a:solidFill>
                  <a:srgbClr val="002882"/>
                </a:solidFill>
              </a:rPr>
              <a:t>миноритариев</a:t>
            </a:r>
            <a:r>
              <a:rPr lang="ru-RU" sz="900" dirty="0">
                <a:solidFill>
                  <a:srgbClr val="002882"/>
                </a:solidFill>
              </a:rPr>
              <a:t> (+26% к 2017 году). В прениях приняло участие 12 человек, президиум ответил на 61 вопрос от акционеров. Высокий интерес к ГОСА ВТБ подтверждается более чем двукратным ростом просмотров трансляции собрания в сети интернет – 1411 уникальных подключений против 667 в 2017 году. 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С целью оценить уровень поддержки акционерами принимаемых решений, мы проанализировали результаты голосования на ГОСА по трем, традиционно наиболее актуальным для </a:t>
            </a:r>
            <a:r>
              <a:rPr lang="ru-RU" sz="900" dirty="0" err="1">
                <a:solidFill>
                  <a:srgbClr val="002882"/>
                </a:solidFill>
              </a:rPr>
              <a:t>миноритариев</a:t>
            </a:r>
            <a:r>
              <a:rPr lang="ru-RU" sz="900" dirty="0">
                <a:solidFill>
                  <a:srgbClr val="002882"/>
                </a:solidFill>
              </a:rPr>
              <a:t> вопросам, взяв для расчета формулу 1 акционер = 1 голос, т.е. не учитывая размер пакета акционера. Все результаты выше, чем в 2017 году.</a:t>
            </a:r>
          </a:p>
          <a:p>
            <a:pPr lvl="0"/>
            <a:r>
              <a:rPr lang="ru-RU" sz="900" dirty="0">
                <a:solidFill>
                  <a:srgbClr val="002882"/>
                </a:solidFill>
              </a:rPr>
              <a:t>86% поддержали решение по утверждению годового отчета</a:t>
            </a:r>
          </a:p>
          <a:p>
            <a:pPr lvl="0"/>
            <a:r>
              <a:rPr lang="ru-RU" sz="900" dirty="0">
                <a:solidFill>
                  <a:srgbClr val="002882"/>
                </a:solidFill>
              </a:rPr>
              <a:t>82% за распределение прибыли</a:t>
            </a:r>
          </a:p>
          <a:p>
            <a:pPr lvl="0"/>
            <a:r>
              <a:rPr lang="ru-RU" sz="900" dirty="0">
                <a:solidFill>
                  <a:srgbClr val="002882"/>
                </a:solidFill>
              </a:rPr>
              <a:t>60% поддержали размер вознаграждения за работу членам НС. </a:t>
            </a:r>
          </a:p>
          <a:p>
            <a:r>
              <a:rPr lang="ru-RU" sz="900" dirty="0">
                <a:solidFill>
                  <a:srgbClr val="002882"/>
                </a:solidFill>
              </a:rPr>
              <a:t> </a:t>
            </a:r>
          </a:p>
          <a:p>
            <a:r>
              <a:rPr lang="ru-RU" sz="900" dirty="0">
                <a:solidFill>
                  <a:srgbClr val="002882"/>
                </a:solidFill>
              </a:rPr>
              <a:t>В ходе подготовки к собранию было реализовано несколько инновационных решений. В частности, акционерам представлена технология аутентификации в системе голосования по изображению лица и NFC-модулю (т.н. биометрия).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05872-DC5B-466F-879C-F9D044EF310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5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424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87966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2105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C3A130-582E-4825-9083-67868B3DD5AD}" type="datetimeFigureOut">
              <a:rPr lang="ru-RU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10.02.2019</a:t>
            </a:fld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77D300-4F55-439F-B984-FB0EF2CC4C26}" type="slidenum">
              <a:rPr lang="ru-RU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56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482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77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5091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1487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89687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97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624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97297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392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761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4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0207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4863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2634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0776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4896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7306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79000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379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20170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4600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9144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0330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45749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11833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2796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22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208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248884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351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2213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664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3129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1784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496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260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762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179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7842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648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544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58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13621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08815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C3A130-582E-4825-9083-67868B3DD5AD}" type="datetimeFigureOut">
              <a:rPr lang="ru-RU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10.02.2019</a:t>
            </a:fld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77D300-4F55-439F-B984-FB0EF2CC4C26}" type="slidenum">
              <a:rPr lang="ru-RU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206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354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820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33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32999" y="21559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6731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388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TB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919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0"/>
          <p:cNvSpPr txBox="1">
            <a:spLocks noChangeArrowheads="1"/>
          </p:cNvSpPr>
          <p:nvPr/>
        </p:nvSpPr>
        <p:spPr bwMode="auto">
          <a:xfrm>
            <a:off x="8746740" y="6629290"/>
            <a:ext cx="550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09FDF"/>
                </a:solidFill>
                <a:cs typeface="Arial" pitchFamily="34" charset="0"/>
              </a:rPr>
              <a:t> </a:t>
            </a:r>
            <a:fld id="{FDE30D52-5FD1-48F1-891B-5BE6DBBCFDC6}" type="slidenum">
              <a:rPr lang="en-US" sz="1000" b="1">
                <a:solidFill>
                  <a:srgbClr val="009FDF"/>
                </a:solidFill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srgbClr val="009FDF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009FD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1700213"/>
            <a:ext cx="8418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1131884" y="1058576"/>
            <a:ext cx="974725" cy="778005"/>
          </a:xfrm>
          <a:prstGeom prst="rect">
            <a:avLst/>
          </a:prstGeom>
          <a:solidFill>
            <a:srgbClr val="0099D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159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223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131884" y="9663"/>
            <a:ext cx="974725" cy="77800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115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1131884" y="2093687"/>
            <a:ext cx="974725" cy="778005"/>
          </a:xfrm>
          <a:prstGeom prst="rect">
            <a:avLst/>
          </a:prstGeom>
          <a:solidFill>
            <a:srgbClr val="ADAFA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173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1131884" y="3150350"/>
            <a:ext cx="974725" cy="778005"/>
          </a:xfrm>
          <a:prstGeom prst="rect">
            <a:avLst/>
          </a:prstGeom>
          <a:solidFill>
            <a:srgbClr val="78B4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120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180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151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1131884" y="4185467"/>
            <a:ext cx="974725" cy="778005"/>
          </a:xfrm>
          <a:prstGeom prst="rect">
            <a:avLst/>
          </a:prstGeom>
          <a:solidFill>
            <a:srgbClr val="D6E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214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141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1131884" y="5211956"/>
            <a:ext cx="974725" cy="707277"/>
          </a:xfrm>
          <a:prstGeom prst="rect">
            <a:avLst/>
          </a:prstGeom>
          <a:solidFill>
            <a:srgbClr val="F1CC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204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86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87000" y="862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-1135009" y="6150737"/>
            <a:ext cx="974725" cy="707277"/>
          </a:xfrm>
          <a:prstGeom prst="rect">
            <a:avLst/>
          </a:prstGeom>
          <a:solidFill>
            <a:srgbClr val="EA6B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234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107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80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auto">
          <a:xfrm>
            <a:off x="-1131884" y="1042745"/>
            <a:ext cx="974725" cy="778005"/>
          </a:xfrm>
          <a:prstGeom prst="rect">
            <a:avLst/>
          </a:prstGeom>
          <a:solidFill>
            <a:srgbClr val="0099D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159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223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auto">
          <a:xfrm>
            <a:off x="-1131884" y="-6165"/>
            <a:ext cx="974725" cy="77800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115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-1131884" y="2077856"/>
            <a:ext cx="974725" cy="778005"/>
          </a:xfrm>
          <a:prstGeom prst="rect">
            <a:avLst/>
          </a:prstGeom>
          <a:solidFill>
            <a:srgbClr val="ADAFA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173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-1131884" y="3134518"/>
            <a:ext cx="974725" cy="778005"/>
          </a:xfrm>
          <a:prstGeom prst="rect">
            <a:avLst/>
          </a:prstGeom>
          <a:solidFill>
            <a:srgbClr val="78B4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120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180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151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 userDrawn="1"/>
        </p:nvSpPr>
        <p:spPr bwMode="auto">
          <a:xfrm>
            <a:off x="-1131884" y="4169635"/>
            <a:ext cx="974725" cy="778005"/>
          </a:xfrm>
          <a:prstGeom prst="rect">
            <a:avLst/>
          </a:prstGeom>
          <a:solidFill>
            <a:srgbClr val="D6E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214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141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3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748" r:id="rId14"/>
    <p:sldLayoutId id="2147483721" r:id="rId15"/>
    <p:sldLayoutId id="2147483704" r:id="rId16"/>
    <p:sldLayoutId id="2147483705" r:id="rId1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0">
          <a:solidFill>
            <a:srgbClr val="0A2973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9pPr>
    </p:titleStyle>
    <p:bodyStyle>
      <a:lvl1pPr marL="350838" indent="-350838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1pPr>
      <a:lvl2pPr marL="701675" indent="-34925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2pPr>
      <a:lvl3pPr marL="946150" indent="-242888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3pPr>
      <a:lvl4pPr marL="1176338" indent="-22860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4pPr>
      <a:lvl5pPr marL="1406525" indent="-22860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5pPr>
      <a:lvl6pPr marL="18637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6pPr>
      <a:lvl7pPr marL="23209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7pPr>
      <a:lvl8pPr marL="27781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8pPr>
      <a:lvl9pPr marL="32353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1700213"/>
            <a:ext cx="8418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1131883" y="1058596"/>
            <a:ext cx="974725" cy="778005"/>
          </a:xfrm>
          <a:prstGeom prst="rect">
            <a:avLst/>
          </a:prstGeom>
          <a:solidFill>
            <a:srgbClr val="0099D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159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223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131883" y="9663"/>
            <a:ext cx="974725" cy="77800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115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1131883" y="2093687"/>
            <a:ext cx="974725" cy="778005"/>
          </a:xfrm>
          <a:prstGeom prst="rect">
            <a:avLst/>
          </a:prstGeom>
          <a:solidFill>
            <a:srgbClr val="ADAFA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173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1131883" y="3150350"/>
            <a:ext cx="974725" cy="778005"/>
          </a:xfrm>
          <a:prstGeom prst="rect">
            <a:avLst/>
          </a:prstGeom>
          <a:solidFill>
            <a:srgbClr val="78B4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120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180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151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1131883" y="4185467"/>
            <a:ext cx="974725" cy="778005"/>
          </a:xfrm>
          <a:prstGeom prst="rect">
            <a:avLst/>
          </a:prstGeom>
          <a:solidFill>
            <a:srgbClr val="D6E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214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141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1131883" y="5211976"/>
            <a:ext cx="974725" cy="707277"/>
          </a:xfrm>
          <a:prstGeom prst="rect">
            <a:avLst/>
          </a:prstGeom>
          <a:solidFill>
            <a:srgbClr val="F1CC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204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86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87000" y="862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-1135009" y="6150757"/>
            <a:ext cx="974725" cy="707277"/>
          </a:xfrm>
          <a:prstGeom prst="rect">
            <a:avLst/>
          </a:prstGeom>
          <a:solidFill>
            <a:srgbClr val="EA6B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234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107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80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auto">
          <a:xfrm>
            <a:off x="-1131883" y="1042745"/>
            <a:ext cx="974725" cy="778005"/>
          </a:xfrm>
          <a:prstGeom prst="rect">
            <a:avLst/>
          </a:prstGeom>
          <a:solidFill>
            <a:srgbClr val="00AA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000000"/>
                </a:solidFill>
                <a:cs typeface="Arial" pitchFamily="34" charset="0"/>
              </a:rPr>
              <a:t>170</a:t>
            </a:r>
            <a:endParaRPr lang="en-GB" sz="1200" b="1" dirty="0">
              <a:solidFill>
                <a:srgbClr val="000000"/>
              </a:solidFill>
              <a:cs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000000"/>
                </a:solidFill>
                <a:cs typeface="Arial" pitchFamily="34" charset="0"/>
              </a:rPr>
              <a:t>255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auto">
          <a:xfrm>
            <a:off x="-1131883" y="-6165"/>
            <a:ext cx="974725" cy="778005"/>
          </a:xfrm>
          <a:prstGeom prst="rect">
            <a:avLst/>
          </a:prstGeom>
          <a:solidFill>
            <a:srgbClr val="0028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FFFFFF"/>
                </a:solidFill>
                <a:cs typeface="Arial" pitchFamily="34" charset="0"/>
              </a:rPr>
              <a:t>0</a:t>
            </a:r>
            <a:endParaRPr lang="en-GB" sz="1200" b="1" dirty="0">
              <a:solidFill>
                <a:srgbClr val="FFFFFF"/>
              </a:solidFill>
              <a:cs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FFFFFF"/>
                </a:solidFill>
                <a:cs typeface="Arial" pitchFamily="34" charset="0"/>
              </a:rPr>
              <a:t>40</a:t>
            </a:r>
            <a:endParaRPr lang="en-GB" sz="1200" b="1" dirty="0">
              <a:solidFill>
                <a:srgbClr val="FFFFFF"/>
              </a:solidFill>
              <a:cs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FFFFFF"/>
                </a:solidFill>
                <a:cs typeface="Arial" pitchFamily="34" charset="0"/>
              </a:rPr>
              <a:t>130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-1131883" y="2077856"/>
            <a:ext cx="974725" cy="778005"/>
          </a:xfrm>
          <a:prstGeom prst="rect">
            <a:avLst/>
          </a:prstGeom>
          <a:solidFill>
            <a:srgbClr val="ADAFA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000000"/>
                </a:solidFill>
                <a:cs typeface="Arial" pitchFamily="34" charset="0"/>
              </a:rPr>
              <a:t>135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000000"/>
                </a:solidFill>
                <a:cs typeface="Arial" pitchFamily="34" charset="0"/>
              </a:rPr>
              <a:t>135</a:t>
            </a:r>
            <a:endParaRPr lang="en-GB" sz="1200" b="1" dirty="0">
              <a:solidFill>
                <a:srgbClr val="000000"/>
              </a:solidFill>
              <a:cs typeface="Arial" pitchFamily="34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 smtClean="0">
                <a:solidFill>
                  <a:srgbClr val="000000"/>
                </a:solidFill>
                <a:cs typeface="Arial" pitchFamily="34" charset="0"/>
              </a:rPr>
              <a:t>135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-1131883" y="3134518"/>
            <a:ext cx="974725" cy="778005"/>
          </a:xfrm>
          <a:prstGeom prst="rect">
            <a:avLst/>
          </a:prstGeom>
          <a:solidFill>
            <a:srgbClr val="78B4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120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180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151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 userDrawn="1"/>
        </p:nvSpPr>
        <p:spPr bwMode="auto">
          <a:xfrm>
            <a:off x="-1131883" y="4169635"/>
            <a:ext cx="974725" cy="778005"/>
          </a:xfrm>
          <a:prstGeom prst="rect">
            <a:avLst/>
          </a:prstGeom>
          <a:solidFill>
            <a:srgbClr val="D6E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214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141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7" name="Text Box 80"/>
          <p:cNvSpPr txBox="1">
            <a:spLocks noChangeArrowheads="1"/>
          </p:cNvSpPr>
          <p:nvPr userDrawn="1"/>
        </p:nvSpPr>
        <p:spPr bwMode="auto">
          <a:xfrm>
            <a:off x="8734148" y="6629290"/>
            <a:ext cx="550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09FDF"/>
                </a:solidFill>
                <a:cs typeface="Arial" pitchFamily="34" charset="0"/>
              </a:rPr>
              <a:t> </a:t>
            </a:r>
            <a:fld id="{FDE30D52-5FD1-48F1-891B-5BE6DBBCFDC6}" type="slidenum">
              <a:rPr lang="en-US" sz="1000" b="1">
                <a:solidFill>
                  <a:srgbClr val="009FDF"/>
                </a:solidFill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srgbClr val="009FDF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009FD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2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  <p:sldLayoutId id="2147483697" r:id="rId20"/>
    <p:sldLayoutId id="2147483698" r:id="rId21"/>
    <p:sldLayoutId id="2147483699" r:id="rId22"/>
    <p:sldLayoutId id="2147483700" r:id="rId2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0">
          <a:solidFill>
            <a:srgbClr val="0A2973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9pPr>
    </p:titleStyle>
    <p:bodyStyle>
      <a:lvl1pPr marL="350838" indent="-350838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1pPr>
      <a:lvl2pPr marL="701675" indent="-34925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2pPr>
      <a:lvl3pPr marL="946150" indent="-242888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3pPr>
      <a:lvl4pPr marL="1176338" indent="-22860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4pPr>
      <a:lvl5pPr marL="1406525" indent="-22860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5pPr>
      <a:lvl6pPr marL="18637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6pPr>
      <a:lvl7pPr marL="23209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7pPr>
      <a:lvl8pPr marL="27781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8pPr>
      <a:lvl9pPr marL="32353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0"/>
          <p:cNvSpPr txBox="1">
            <a:spLocks noChangeArrowheads="1"/>
          </p:cNvSpPr>
          <p:nvPr/>
        </p:nvSpPr>
        <p:spPr bwMode="auto">
          <a:xfrm>
            <a:off x="8746740" y="6629290"/>
            <a:ext cx="550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009FDF"/>
                </a:solidFill>
                <a:cs typeface="Arial" pitchFamily="34" charset="0"/>
              </a:rPr>
              <a:t> </a:t>
            </a:r>
            <a:fld id="{FDE30D52-5FD1-48F1-891B-5BE6DBBCFDC6}" type="slidenum">
              <a:rPr lang="en-US" sz="1000" b="1">
                <a:solidFill>
                  <a:srgbClr val="009FDF"/>
                </a:solidFill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b="1" dirty="0">
              <a:solidFill>
                <a:srgbClr val="009FDF"/>
              </a:solidFill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009FDF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1700213"/>
            <a:ext cx="8418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-1131886" y="1058572"/>
            <a:ext cx="974725" cy="778005"/>
          </a:xfrm>
          <a:prstGeom prst="rect">
            <a:avLst/>
          </a:prstGeom>
          <a:solidFill>
            <a:srgbClr val="0099D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159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223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-1131886" y="9663"/>
            <a:ext cx="974725" cy="77800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115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-1131886" y="2093687"/>
            <a:ext cx="974725" cy="778005"/>
          </a:xfrm>
          <a:prstGeom prst="rect">
            <a:avLst/>
          </a:prstGeom>
          <a:solidFill>
            <a:srgbClr val="ADAFA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173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-1131886" y="3150348"/>
            <a:ext cx="974725" cy="778005"/>
          </a:xfrm>
          <a:prstGeom prst="rect">
            <a:avLst/>
          </a:prstGeom>
          <a:solidFill>
            <a:srgbClr val="78B4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120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180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151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1131886" y="4185463"/>
            <a:ext cx="974725" cy="778005"/>
          </a:xfrm>
          <a:prstGeom prst="rect">
            <a:avLst/>
          </a:prstGeom>
          <a:solidFill>
            <a:srgbClr val="D6E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214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141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1131886" y="5211952"/>
            <a:ext cx="974725" cy="707277"/>
          </a:xfrm>
          <a:prstGeom prst="rect">
            <a:avLst/>
          </a:prstGeom>
          <a:solidFill>
            <a:srgbClr val="F1CC5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204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86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87000" y="8621"/>
            <a:ext cx="846296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-1135009" y="6150733"/>
            <a:ext cx="974725" cy="707277"/>
          </a:xfrm>
          <a:prstGeom prst="rect">
            <a:avLst/>
          </a:prstGeom>
          <a:solidFill>
            <a:srgbClr val="EA6B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234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107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80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auto">
          <a:xfrm>
            <a:off x="-1131886" y="1042745"/>
            <a:ext cx="974725" cy="778005"/>
          </a:xfrm>
          <a:prstGeom prst="rect">
            <a:avLst/>
          </a:prstGeom>
          <a:solidFill>
            <a:srgbClr val="0099D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159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223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 userDrawn="1"/>
        </p:nvSpPr>
        <p:spPr bwMode="auto">
          <a:xfrm>
            <a:off x="-1131886" y="-6165"/>
            <a:ext cx="974725" cy="778005"/>
          </a:xfrm>
          <a:prstGeom prst="rect">
            <a:avLst/>
          </a:prstGeom>
          <a:solidFill>
            <a:srgbClr val="0A297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41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115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 userDrawn="1"/>
        </p:nvSpPr>
        <p:spPr bwMode="auto">
          <a:xfrm>
            <a:off x="-1131886" y="2077856"/>
            <a:ext cx="974725" cy="778005"/>
          </a:xfrm>
          <a:prstGeom prst="rect">
            <a:avLst/>
          </a:prstGeom>
          <a:solidFill>
            <a:srgbClr val="ADAFA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173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175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auto">
          <a:xfrm>
            <a:off x="-1131886" y="3134518"/>
            <a:ext cx="974725" cy="778005"/>
          </a:xfrm>
          <a:prstGeom prst="rect">
            <a:avLst/>
          </a:prstGeom>
          <a:solidFill>
            <a:srgbClr val="78B49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120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180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FFFFFF"/>
                </a:solidFill>
                <a:cs typeface="Arial" pitchFamily="34" charset="0"/>
              </a:rPr>
              <a:t>151</a:t>
            </a:r>
            <a:endParaRPr lang="de-DE" sz="1200" b="1" dirty="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 userDrawn="1"/>
        </p:nvSpPr>
        <p:spPr bwMode="auto">
          <a:xfrm>
            <a:off x="-1131886" y="4169635"/>
            <a:ext cx="974725" cy="778005"/>
          </a:xfrm>
          <a:prstGeom prst="rect">
            <a:avLst/>
          </a:prstGeom>
          <a:solidFill>
            <a:srgbClr val="D6E08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214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224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1200" b="1" dirty="0">
                <a:solidFill>
                  <a:srgbClr val="000000"/>
                </a:solidFill>
                <a:cs typeface="Arial" pitchFamily="34" charset="0"/>
              </a:rPr>
              <a:t>141</a:t>
            </a:r>
            <a:endParaRPr lang="de-DE" sz="1200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95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i="0">
          <a:solidFill>
            <a:srgbClr val="0A2973"/>
          </a:solidFill>
          <a:latin typeface="+mj-lt"/>
          <a:ea typeface="Arial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i="1">
          <a:solidFill>
            <a:srgbClr val="0A2973"/>
          </a:solidFill>
          <a:latin typeface="Arial" pitchFamily="34" charset="0"/>
        </a:defRPr>
      </a:lvl9pPr>
    </p:titleStyle>
    <p:bodyStyle>
      <a:lvl1pPr marL="350838" indent="-350838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1pPr>
      <a:lvl2pPr marL="701675" indent="-34925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2pPr>
      <a:lvl3pPr marL="946150" indent="-242888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3pPr>
      <a:lvl4pPr marL="1176338" indent="-22860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4pPr>
      <a:lvl5pPr marL="1406525" indent="-228600" algn="l" rtl="0" eaLnBrk="0" fontAlgn="base" hangingPunct="0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 kumimoji="1">
          <a:solidFill>
            <a:srgbClr val="0A2973"/>
          </a:solidFill>
          <a:latin typeface="+mn-lt"/>
          <a:ea typeface="Arial" charset="0"/>
          <a:cs typeface="Arial" pitchFamily="34" charset="0"/>
        </a:defRPr>
      </a:lvl5pPr>
      <a:lvl6pPr marL="18637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6pPr>
      <a:lvl7pPr marL="23209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7pPr>
      <a:lvl8pPr marL="27781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8pPr>
      <a:lvl9pPr marL="3235325" indent="-228600" algn="l" rtl="0" fontAlgn="base">
        <a:spcBef>
          <a:spcPct val="0"/>
        </a:spcBef>
        <a:spcAft>
          <a:spcPct val="50000"/>
        </a:spcAft>
        <a:buSzPct val="125000"/>
        <a:buFont typeface="Wingdings" pitchFamily="2" charset="2"/>
        <a:buChar char="§"/>
        <a:defRPr>
          <a:solidFill>
            <a:srgbClr val="0A297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9" Type="http://schemas.openxmlformats.org/officeDocument/2006/relationships/tags" Target="../tags/tag44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34" Type="http://schemas.openxmlformats.org/officeDocument/2006/relationships/tags" Target="../tags/tag39.xml"/><Relationship Id="rId42" Type="http://schemas.openxmlformats.org/officeDocument/2006/relationships/tags" Target="../tags/tag47.xml"/><Relationship Id="rId47" Type="http://schemas.openxmlformats.org/officeDocument/2006/relationships/chart" Target="../charts/chart2.xml"/><Relationship Id="rId50" Type="http://schemas.openxmlformats.org/officeDocument/2006/relationships/oleObject" Target="../embeddings/oleObject2.bin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tags" Target="../tags/tag38.xml"/><Relationship Id="rId38" Type="http://schemas.openxmlformats.org/officeDocument/2006/relationships/tags" Target="../tags/tag43.xml"/><Relationship Id="rId46" Type="http://schemas.openxmlformats.org/officeDocument/2006/relationships/chart" Target="../charts/chart1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41" Type="http://schemas.openxmlformats.org/officeDocument/2006/relationships/tags" Target="../tags/tag46.xml"/><Relationship Id="rId54" Type="http://schemas.openxmlformats.org/officeDocument/2006/relationships/chart" Target="../charts/chart7.xml"/><Relationship Id="rId1" Type="http://schemas.openxmlformats.org/officeDocument/2006/relationships/vmlDrawing" Target="../drawings/vmlDrawing2.v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tags" Target="../tags/tag37.xml"/><Relationship Id="rId37" Type="http://schemas.openxmlformats.org/officeDocument/2006/relationships/tags" Target="../tags/tag42.xml"/><Relationship Id="rId40" Type="http://schemas.openxmlformats.org/officeDocument/2006/relationships/tags" Target="../tags/tag45.xml"/><Relationship Id="rId45" Type="http://schemas.openxmlformats.org/officeDocument/2006/relationships/notesSlide" Target="../notesSlides/notesSlide3.xml"/><Relationship Id="rId53" Type="http://schemas.openxmlformats.org/officeDocument/2006/relationships/chart" Target="../charts/chart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36" Type="http://schemas.openxmlformats.org/officeDocument/2006/relationships/tags" Target="../tags/tag41.xml"/><Relationship Id="rId49" Type="http://schemas.openxmlformats.org/officeDocument/2006/relationships/chart" Target="../charts/chart4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4" Type="http://schemas.openxmlformats.org/officeDocument/2006/relationships/slideLayout" Target="../slideLayouts/slideLayout55.xml"/><Relationship Id="rId52" Type="http://schemas.openxmlformats.org/officeDocument/2006/relationships/chart" Target="../charts/chart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43" Type="http://schemas.openxmlformats.org/officeDocument/2006/relationships/tags" Target="../tags/tag48.xml"/><Relationship Id="rId48" Type="http://schemas.openxmlformats.org/officeDocument/2006/relationships/chart" Target="../charts/chart3.xml"/><Relationship Id="rId8" Type="http://schemas.openxmlformats.org/officeDocument/2006/relationships/tags" Target="../tags/tag13.xml"/><Relationship Id="rId51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3" Type="http://schemas.openxmlformats.org/officeDocument/2006/relationships/tags" Target="../tags/tag51.xml"/><Relationship Id="rId21" Type="http://schemas.openxmlformats.org/officeDocument/2006/relationships/notesSlide" Target="../notesSlides/notesSlide4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slideLayout" Target="../slideLayouts/slideLayout16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chart" Target="../charts/chart9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26" Type="http://schemas.openxmlformats.org/officeDocument/2006/relationships/chart" Target="../charts/chart10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34" Type="http://schemas.openxmlformats.org/officeDocument/2006/relationships/chart" Target="../charts/chart1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5" Type="http://schemas.openxmlformats.org/officeDocument/2006/relationships/notesSlide" Target="../notesSlides/notesSlide5.xml"/><Relationship Id="rId33" Type="http://schemas.openxmlformats.org/officeDocument/2006/relationships/chart" Target="../charts/chart17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29" Type="http://schemas.openxmlformats.org/officeDocument/2006/relationships/chart" Target="../charts/chart13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slideLayout" Target="../slideLayouts/slideLayout16.xml"/><Relationship Id="rId32" Type="http://schemas.openxmlformats.org/officeDocument/2006/relationships/chart" Target="../charts/chart16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28" Type="http://schemas.openxmlformats.org/officeDocument/2006/relationships/chart" Target="../charts/chart12.xml"/><Relationship Id="rId36" Type="http://schemas.openxmlformats.org/officeDocument/2006/relationships/chart" Target="../charts/chart20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31" Type="http://schemas.openxmlformats.org/officeDocument/2006/relationships/chart" Target="../charts/chart15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Relationship Id="rId27" Type="http://schemas.openxmlformats.org/officeDocument/2006/relationships/chart" Target="../charts/chart11.xml"/><Relationship Id="rId30" Type="http://schemas.openxmlformats.org/officeDocument/2006/relationships/chart" Target="../charts/chart14.xml"/><Relationship Id="rId35" Type="http://schemas.openxmlformats.org/officeDocument/2006/relationships/chart" Target="../charts/char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8" descr="Image result for netwo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22450" y="6174305"/>
            <a:ext cx="450050" cy="540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3" name="Изображение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597" y="302205"/>
            <a:ext cx="220833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6495" y="2667396"/>
            <a:ext cx="9269660" cy="2554545"/>
          </a:xfrm>
          <a:prstGeom prst="rect">
            <a:avLst/>
          </a:prstGeom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/>
              <a:t>Деятельность Наблюдательного совета </a:t>
            </a:r>
            <a:endParaRPr lang="ru-RU" sz="3200" b="1" dirty="0" smtClean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Банка </a:t>
            </a:r>
            <a:r>
              <a:rPr lang="ru-RU" sz="3200" b="1" dirty="0"/>
              <a:t>ВТБ </a:t>
            </a:r>
            <a:r>
              <a:rPr lang="ru-RU" sz="3200" b="1" dirty="0" smtClean="0"/>
              <a:t>(ПАО)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по </a:t>
            </a:r>
            <a:r>
              <a:rPr lang="ru-RU" sz="3200" b="1" dirty="0"/>
              <a:t>взаимодействию с миноритарными </a:t>
            </a:r>
            <a:r>
              <a:rPr lang="ru-RU" sz="3200" b="1" dirty="0" smtClean="0"/>
              <a:t>акционерами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2018г</a:t>
            </a:r>
            <a:r>
              <a:rPr lang="ru-RU" sz="2800" b="1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42431" y="6308725"/>
            <a:ext cx="63007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05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392386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Заголовок 1"/>
          <p:cNvSpPr txBox="1">
            <a:spLocks/>
          </p:cNvSpPr>
          <p:nvPr/>
        </p:nvSpPr>
        <p:spPr bwMode="auto">
          <a:xfrm>
            <a:off x="193275" y="267631"/>
            <a:ext cx="89908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288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9pPr>
          </a:lstStyle>
          <a:p>
            <a:r>
              <a:rPr lang="ru-RU" sz="1300" dirty="0" smtClean="0">
                <a:solidFill>
                  <a:srgbClr val="0A2973"/>
                </a:solidFill>
                <a:ea typeface="+mj-ea"/>
              </a:rPr>
              <a:t>ОСНОВНЫЕ ЭЛЕМЕНТЫ СИСТЕМЫ ВЗАИМОДЕЙСТВИЯ  С АКЦИОНЕРАМИ</a:t>
            </a:r>
            <a:r>
              <a:rPr lang="en-US" sz="1300" dirty="0" smtClean="0">
                <a:solidFill>
                  <a:srgbClr val="0A2973"/>
                </a:solidFill>
                <a:ea typeface="+mj-ea"/>
              </a:rPr>
              <a:t> </a:t>
            </a:r>
            <a:r>
              <a:rPr lang="ru-RU" sz="1300" dirty="0" smtClean="0">
                <a:solidFill>
                  <a:srgbClr val="0A2973"/>
                </a:solidFill>
                <a:ea typeface="+mj-ea"/>
              </a:rPr>
              <a:t>В 2018 Г. </a:t>
            </a:r>
            <a:endParaRPr lang="en-US" sz="1300" dirty="0">
              <a:solidFill>
                <a:srgbClr val="0A2973"/>
              </a:solidFill>
              <a:ea typeface="+mj-ea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46854"/>
              </p:ext>
            </p:extLst>
          </p:nvPr>
        </p:nvGraphicFramePr>
        <p:xfrm>
          <a:off x="251934" y="927882"/>
          <a:ext cx="8730556" cy="565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1"/>
                <a:gridCol w="2024410"/>
                <a:gridCol w="3254238"/>
                <a:gridCol w="3407317"/>
              </a:tblGrid>
              <a:tr h="327776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2882"/>
                          </a:solidFill>
                        </a:rPr>
                        <a:t>Взаимодействие</a:t>
                      </a:r>
                      <a:r>
                        <a:rPr lang="ru-RU" sz="1100" b="1" baseline="0" dirty="0" smtClean="0">
                          <a:solidFill>
                            <a:srgbClr val="002882"/>
                          </a:solidFill>
                        </a:rPr>
                        <a:t> с институциональными инвесторами</a:t>
                      </a:r>
                      <a:endParaRPr lang="ru-RU" sz="1100" b="1" dirty="0" smtClean="0">
                        <a:solidFill>
                          <a:srgbClr val="0028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0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доли международных инвесторов</a:t>
                      </a: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на 6 </a:t>
                      </a:r>
                      <a:r>
                        <a:rPr lang="ru-RU" sz="900" b="1" kern="1200" dirty="0" err="1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. до 45%</a:t>
                      </a:r>
                    </a:p>
                    <a:p>
                      <a:r>
                        <a:rPr lang="ru-RU" sz="800" b="0" dirty="0" smtClean="0">
                          <a:solidFill>
                            <a:schemeClr val="accent2"/>
                          </a:solidFill>
                        </a:rPr>
                        <a:t>от акций в свободном обращении</a:t>
                      </a:r>
                      <a:r>
                        <a:rPr lang="ru-RU" sz="900" b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рекомендаций аналитиков по акциям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▼в 2 раза количество рекомендаций «Продавать»,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▲ количество рекомендаций «Покупать»</a:t>
                      </a:r>
                      <a:endParaRPr lang="ru-RU" sz="800" dirty="0">
                        <a:solidFill>
                          <a:schemeClr val="accent2"/>
                        </a:solidFill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Стабилизация объема депозитарной программы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5,3% 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от обыкновенных акций</a:t>
                      </a:r>
                      <a:r>
                        <a:rPr lang="ru-RU" sz="800" baseline="0" dirty="0" smtClean="0">
                          <a:solidFill>
                            <a:schemeClr val="accent2"/>
                          </a:solidFill>
                        </a:rPr>
                        <a:t> (2017</a:t>
                      </a:r>
                      <a:r>
                        <a:rPr lang="en-US" sz="8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sz="800" baseline="0" dirty="0" smtClean="0">
                          <a:solidFill>
                            <a:schemeClr val="accent2"/>
                          </a:solidFill>
                        </a:rPr>
                        <a:t>г.: 5,3%</a:t>
                      </a:r>
                      <a:r>
                        <a:rPr lang="en-US" sz="800" baseline="0" dirty="0" smtClean="0">
                          <a:solidFill>
                            <a:schemeClr val="accent2"/>
                          </a:solidFill>
                        </a:rPr>
                        <a:t>; 2014</a:t>
                      </a:r>
                      <a:r>
                        <a:rPr lang="ru-RU" sz="800" baseline="0" dirty="0" smtClean="0">
                          <a:solidFill>
                            <a:schemeClr val="accent2"/>
                          </a:solidFill>
                        </a:rPr>
                        <a:t> г.: 10,4%)</a:t>
                      </a:r>
                      <a:endParaRPr lang="ru-RU" sz="800" dirty="0">
                        <a:solidFill>
                          <a:schemeClr val="accent2"/>
                        </a:solidFill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dirty="0" smtClean="0">
                          <a:solidFill>
                            <a:schemeClr val="accent2"/>
                          </a:solidFill>
                        </a:rPr>
                        <a:t>Запуск онлайн-формата организации встреч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B0F0"/>
                          </a:solidFill>
                        </a:rPr>
                        <a:t>10%</a:t>
                      </a:r>
                      <a:r>
                        <a:rPr lang="ru-RU" sz="10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встреч (запуск – июнь</a:t>
                      </a:r>
                      <a:r>
                        <a:rPr lang="ru-RU" sz="800" baseline="0" dirty="0" smtClean="0">
                          <a:solidFill>
                            <a:schemeClr val="accent2"/>
                          </a:solidFill>
                        </a:rPr>
                        <a:t> 2018 года)</a:t>
                      </a:r>
                      <a:endParaRPr lang="ru-RU" sz="8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dirty="0" smtClean="0">
                        <a:solidFill>
                          <a:srgbClr val="002882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00000"/>
                      <a:endParaRPr lang="ru-RU" sz="1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973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882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                      с розничными акционерами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мероприятий, предусмотренных</a:t>
                      </a:r>
                    </a:p>
                    <a:p>
                      <a:pPr defTabSz="900000"/>
                      <a:r>
                        <a:rPr lang="ru-RU" sz="9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Дорожной картой по улучшению восприятия Банка миноритарными акционерами</a:t>
                      </a:r>
                    </a:p>
                    <a:p>
                      <a:pPr defTabSz="900000"/>
                      <a:endParaRPr lang="ru-RU" sz="900" kern="1200" baseline="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Увеличение доли розничных акционеров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8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более </a:t>
                      </a:r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60 мероприятий</a:t>
                      </a:r>
                      <a:r>
                        <a:rPr lang="ru-RU" sz="900" b="1" kern="1200" baseline="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и встреч 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с акционерами</a:t>
                      </a:r>
                      <a:r>
                        <a:rPr lang="ru-RU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и иными </a:t>
                      </a:r>
                      <a:r>
                        <a:rPr lang="ru-RU" sz="800" kern="1200" baseline="0" dirty="0" err="1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стейкхолдерами</a:t>
                      </a:r>
                      <a:r>
                        <a:rPr lang="ru-RU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(2017: 67, в </a:t>
                      </a:r>
                      <a:r>
                        <a:rPr lang="ru-RU" sz="800" kern="1200" baseline="0" dirty="0" err="1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lang="ru-RU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. ВОСА)</a:t>
                      </a:r>
                    </a:p>
                    <a:p>
                      <a:pPr marL="0" algn="l" defTabSz="914400" rtl="0" eaLnBrk="1" latinLnBrk="0" hangingPunct="1"/>
                      <a:endParaRPr lang="ru-RU" sz="900" b="1" kern="1200" dirty="0" smtClean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≈ в 2 раза с 3,8% до 7,1%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от акций в свободном</a:t>
                      </a:r>
                      <a:r>
                        <a:rPr lang="ru-RU" sz="800" baseline="0" dirty="0" smtClean="0">
                          <a:solidFill>
                            <a:schemeClr val="accent2"/>
                          </a:solidFill>
                        </a:rPr>
                        <a:t> обращении</a:t>
                      </a:r>
                      <a:endParaRPr lang="ru-RU" sz="800" dirty="0">
                        <a:solidFill>
                          <a:schemeClr val="accent2"/>
                        </a:solidFill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00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структуры розничных акционеров</a:t>
                      </a: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омоложение структуры акционеров, 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рост размера среднего пакета</a:t>
                      </a:r>
                      <a:endParaRPr lang="ru-RU" sz="800" dirty="0">
                        <a:solidFill>
                          <a:schemeClr val="accent2"/>
                        </a:solidFill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9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Усовершенствование программы привилегий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более </a:t>
                      </a:r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50 тыс. продуктов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и услуг ВТБ оформлено</a:t>
                      </a:r>
                      <a:r>
                        <a:rPr lang="ru-RU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акционерами Банка по состоянию на декабрь 2018 года (2017: 19 тыс.)</a:t>
                      </a:r>
                      <a:endParaRPr lang="ru-RU" sz="800" kern="1200" dirty="0" smtClean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1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</a:t>
                      </a:r>
                      <a:r>
                        <a:rPr lang="ru-RU" sz="9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на электронные каналы коммуникаций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19 тыс. пользователей 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мобильного приложения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 «Акционер ВТБ» (2017: 12 тыс.)</a:t>
                      </a:r>
                      <a:endParaRPr lang="ru-RU" sz="800" dirty="0">
                        <a:solidFill>
                          <a:schemeClr val="accent2"/>
                        </a:solidFill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>
                        <a:solidFill>
                          <a:srgbClr val="0028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00000"/>
                      <a:endParaRPr lang="ru-RU" sz="1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dirty="0">
                        <a:solidFill>
                          <a:schemeClr val="accent2"/>
                        </a:solidFill>
                      </a:endParaRPr>
                    </a:p>
                  </a:txBody>
                  <a:tcPr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b="1" kern="1200" dirty="0">
                        <a:solidFill>
                          <a:srgbClr val="0028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00000"/>
                      <a:endParaRPr lang="ru-RU" sz="1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dirty="0">
                        <a:solidFill>
                          <a:schemeClr val="accent2"/>
                        </a:solidFill>
                      </a:endParaRPr>
                    </a:p>
                  </a:txBody>
                  <a:tcPr marR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72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882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годового </a:t>
                      </a:r>
                      <a:endParaRPr lang="en-US" sz="1100" b="1" kern="1200" dirty="0" smtClean="0">
                        <a:solidFill>
                          <a:srgbClr val="0028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882"/>
                          </a:solidFill>
                          <a:latin typeface="+mn-lt"/>
                          <a:ea typeface="+mn-ea"/>
                          <a:cs typeface="+mn-cs"/>
                        </a:rPr>
                        <a:t>Общего собрания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882"/>
                          </a:solidFill>
                          <a:latin typeface="+mn-lt"/>
                          <a:ea typeface="+mn-ea"/>
                          <a:cs typeface="+mn-cs"/>
                        </a:rPr>
                        <a:t>акционеров (ГОСА)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882"/>
                          </a:solidFill>
                          <a:latin typeface="+mn-lt"/>
                          <a:ea typeface="+mn-ea"/>
                          <a:cs typeface="+mn-cs"/>
                        </a:rPr>
                        <a:t>и подготовка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2882"/>
                          </a:solidFill>
                          <a:latin typeface="+mn-lt"/>
                          <a:ea typeface="+mn-ea"/>
                          <a:cs typeface="+mn-cs"/>
                        </a:rPr>
                        <a:t>годового отчета</a:t>
                      </a:r>
                      <a:endParaRPr lang="ru-RU" sz="1100" b="1" kern="1200" dirty="0">
                        <a:solidFill>
                          <a:srgbClr val="0028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цифрового формата участия в ГОСА</a:t>
                      </a:r>
                      <a:r>
                        <a:rPr lang="ru-RU" sz="9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,             в том числе голосования 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▲в 2 раза количество </a:t>
                      </a:r>
                      <a:r>
                        <a:rPr lang="ru-RU" sz="800" dirty="0" smtClean="0">
                          <a:solidFill>
                            <a:schemeClr val="accent2"/>
                          </a:solidFill>
                        </a:rPr>
                        <a:t>просмотров трансляции ГОСА в сети интернет. Представлена технология аутентификации в системе голосования по изображению лица и NFC-модулю</a:t>
                      </a:r>
                      <a:endParaRPr lang="ru-RU" sz="800" dirty="0">
                        <a:solidFill>
                          <a:schemeClr val="accent2"/>
                        </a:solidFill>
                      </a:endParaRPr>
                    </a:p>
                  </a:txBody>
                  <a:tcPr marR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189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Рост уровня поддержки акционерами принимаемых на ГОСА решений 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86% поддержали решение по утверждению годового отчета</a:t>
                      </a:r>
                      <a:r>
                        <a:rPr lang="en-US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(81% 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     в</a:t>
                      </a:r>
                      <a:r>
                        <a:rPr lang="ru-RU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2017 г.)</a:t>
                      </a:r>
                      <a:r>
                        <a:rPr lang="en-US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82% за распределение прибыли </a:t>
                      </a:r>
                      <a:r>
                        <a:rPr lang="en-US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r>
                        <a:rPr lang="en-US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2017 г.)</a:t>
                      </a:r>
                      <a:r>
                        <a:rPr lang="en-US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60% поддержали размер вознаграждения за работу членам Наблюдательного совета </a:t>
                      </a:r>
                      <a:r>
                        <a:rPr lang="en-US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en-US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ru-RU" sz="8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8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2017 г.)</a:t>
                      </a:r>
                      <a:r>
                        <a:rPr lang="en-US" sz="800" baseline="30000" dirty="0" smtClean="0">
                          <a:solidFill>
                            <a:srgbClr val="002882"/>
                          </a:solidFill>
                        </a:rPr>
                        <a:t> </a:t>
                      </a:r>
                      <a:r>
                        <a:rPr lang="ru-RU" sz="800" baseline="30000" dirty="0" smtClean="0">
                          <a:solidFill>
                            <a:srgbClr val="002882"/>
                          </a:solidFill>
                        </a:rPr>
                        <a:t>(1)</a:t>
                      </a:r>
                      <a:endParaRPr lang="ru-RU" sz="800" kern="1200" baseline="300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297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>
                        <a:solidFill>
                          <a:srgbClr val="0028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Рост</a:t>
                      </a:r>
                      <a:r>
                        <a:rPr lang="ru-RU" sz="9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количества участников ГОСА (очно и заочно) 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1 603 акционера </a:t>
                      </a:r>
                      <a:r>
                        <a:rPr lang="ru-RU" sz="8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(+48% к 2017 году)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8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очно 646 акционера (+26% к 2017 году)</a:t>
                      </a:r>
                      <a:endParaRPr lang="ru-RU" sz="8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777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>
                        <a:solidFill>
                          <a:srgbClr val="009FDF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kern="1200" dirty="0">
                        <a:solidFill>
                          <a:srgbClr val="0028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defTabSz="900000"/>
                      <a:r>
                        <a:rPr lang="ru-RU" sz="90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Усовершенствована структура и контент</a:t>
                      </a:r>
                      <a:r>
                        <a:rPr lang="ru-RU" sz="90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годового отчета</a:t>
                      </a:r>
                      <a:endParaRPr lang="ru-RU" sz="90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200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900" b="1" kern="1200" dirty="0" smtClean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1 место в конкурсе</a:t>
                      </a:r>
                      <a:r>
                        <a:rPr lang="ru-RU" sz="800" b="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 годовых отчетов Эксперт РА 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800" b="0" kern="1200" baseline="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в номинации – «Финансовый сектор» (2 место в 2017 г.) </a:t>
                      </a:r>
                      <a:endParaRPr lang="ru-RU" sz="8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AA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Равнобедренный треугольник 6"/>
          <p:cNvSpPr/>
          <p:nvPr/>
        </p:nvSpPr>
        <p:spPr>
          <a:xfrm rot="5400000">
            <a:off x="1826963" y="1584063"/>
            <a:ext cx="885746" cy="283848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1826961" y="3429267"/>
            <a:ext cx="885747" cy="283848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 rot="5400000">
            <a:off x="1826961" y="5544502"/>
            <a:ext cx="885747" cy="283848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1510" y="6619709"/>
            <a:ext cx="679575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arenBoth"/>
            </a:pPr>
            <a:r>
              <a:rPr lang="ru-RU" sz="600" dirty="0">
                <a:solidFill>
                  <a:srgbClr val="FFFFFF">
                    <a:lumMod val="50000"/>
                  </a:srgbClr>
                </a:solidFill>
              </a:rPr>
              <a:t>Распределение голосов акционеров по принципу 1 акционер = 1 голос (см. слайд «термины и определения</a:t>
            </a:r>
            <a:r>
              <a:rPr lang="ru-RU" sz="600" dirty="0" smtClean="0">
                <a:solidFill>
                  <a:srgbClr val="FFFFFF">
                    <a:lumMod val="50000"/>
                  </a:srgbClr>
                </a:solidFill>
              </a:rPr>
              <a:t>»)</a:t>
            </a:r>
            <a:endParaRPr lang="ru-RU" sz="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>
            <p:custDataLst>
              <p:tags r:id="rId3"/>
            </p:custDataLst>
          </p:nvPr>
        </p:nvCxnSpPr>
        <p:spPr>
          <a:xfrm>
            <a:off x="204099" y="762076"/>
            <a:ext cx="760412" cy="0"/>
          </a:xfrm>
          <a:prstGeom prst="line">
            <a:avLst/>
          </a:prstGeom>
          <a:ln w="38100">
            <a:solidFill>
              <a:srgbClr val="009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1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59" y="773705"/>
            <a:ext cx="805589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Доклад </a:t>
            </a:r>
            <a:r>
              <a:rPr lang="ru-RU" dirty="0">
                <a:solidFill>
                  <a:srgbClr val="00B0F0"/>
                </a:solidFill>
              </a:rPr>
              <a:t>Банка России «О подходах к стимулированию активности акционеров и инвесторов по участию в управлении российскими публичными акционерными Обществами» (2017г) </a:t>
            </a:r>
            <a:r>
              <a:rPr lang="ru-RU" dirty="0" smtClean="0">
                <a:solidFill>
                  <a:srgbClr val="00B0F0"/>
                </a:solidFill>
              </a:rPr>
              <a:t> :</a:t>
            </a:r>
          </a:p>
          <a:p>
            <a:endParaRPr lang="ru-RU" i="1" dirty="0"/>
          </a:p>
          <a:p>
            <a:pPr algn="just"/>
            <a:r>
              <a:rPr lang="ru-RU" i="1" dirty="0" smtClean="0"/>
              <a:t>«</a:t>
            </a:r>
            <a:r>
              <a:rPr lang="ru-RU" i="1" dirty="0" err="1"/>
              <a:t>активизм</a:t>
            </a:r>
            <a:r>
              <a:rPr lang="ru-RU" i="1" dirty="0"/>
              <a:t> акционеров в целом является положительным явлением, поскольку он выступает одним из факторов, повышающих уровень ответственности должностных лиц компаний перед ее акционерами и, соответственно, препятствующих нанесению вреда действиями должностных лиц общества, что в итоге благоприятно отражается на развитии корпоративного управления и компании в целом и способствует росту акционерной </a:t>
            </a:r>
            <a:r>
              <a:rPr lang="ru-RU" i="1" dirty="0" smtClean="0"/>
              <a:t>стоимости….</a:t>
            </a:r>
          </a:p>
          <a:p>
            <a:pPr algn="just"/>
            <a:endParaRPr lang="ru-RU" i="1" dirty="0"/>
          </a:p>
          <a:p>
            <a:pPr algn="just"/>
            <a:r>
              <a:rPr lang="ru-RU" i="1" dirty="0" smtClean="0"/>
              <a:t>…В </a:t>
            </a:r>
            <a:r>
              <a:rPr lang="ru-RU" i="1" dirty="0"/>
              <a:t>настоящее время на российском рынке есть отдельные примеры ответственного подхода акционерных обществ, предпринимающих усилия, направленные на активное взаимодействие с миноритарными акционерами и вовлечение их в процесс управления обществом</a:t>
            </a:r>
            <a:r>
              <a:rPr lang="ru-RU" i="1" dirty="0" smtClean="0"/>
              <a:t>, в </a:t>
            </a:r>
            <a:r>
              <a:rPr lang="ru-RU" i="1" dirty="0"/>
              <a:t>том числе с использованием такого инструмента, </a:t>
            </a:r>
            <a:r>
              <a:rPr lang="ru-RU" b="1" i="1" dirty="0"/>
              <a:t>как комитет миноритарных акционеров при совете директоров.</a:t>
            </a:r>
            <a:r>
              <a:rPr lang="ru-RU" i="1" dirty="0"/>
              <a:t>».</a:t>
            </a:r>
            <a:endParaRPr lang="ru-RU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/>
          </a:p>
          <a:p>
            <a:endParaRPr lang="ru-RU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99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408" y="773705"/>
            <a:ext cx="850594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>
                <a:solidFill>
                  <a:srgbClr val="00B0F0"/>
                </a:solidFill>
              </a:rPr>
              <a:t>КСА - « независимый, общественный, экспертно-консультативный и совещательный орган, в состав которого входят миноритарные акционеры. КСА осуществляет свою деятельность с 2009 года и ставит своей целью улучшение информационного взаимодействия с акционерами ВТБ, защиту их прав и интересов</a:t>
            </a:r>
            <a:r>
              <a:rPr lang="ru-RU" dirty="0" smtClean="0">
                <a:solidFill>
                  <a:srgbClr val="00B0F0"/>
                </a:solidFill>
              </a:rPr>
              <a:t>»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1й состав КСА (2009-2013г). Первый опыт. Выработка форм </a:t>
            </a:r>
            <a:r>
              <a:rPr lang="ru-RU" dirty="0"/>
              <a:t>взаимодействия с </a:t>
            </a:r>
            <a:r>
              <a:rPr lang="ru-RU" dirty="0" smtClean="0"/>
              <a:t>Банком.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2й состав КСА (2013-2017г.). Доработан </a:t>
            </a:r>
            <a:r>
              <a:rPr lang="ru-RU" dirty="0"/>
              <a:t>формат взаимодействия КСА и Банка. </a:t>
            </a:r>
            <a:r>
              <a:rPr lang="ru-RU" dirty="0" smtClean="0"/>
              <a:t>Тесное </a:t>
            </a:r>
            <a:r>
              <a:rPr lang="ru-RU" dirty="0"/>
              <a:t>и эффективное  сотрудничество со Службой по работе с  </a:t>
            </a:r>
            <a:r>
              <a:rPr lang="ru-RU" dirty="0" smtClean="0"/>
              <a:t>акционерами, Правлением и НС. </a:t>
            </a:r>
            <a:r>
              <a:rPr lang="ru-RU" dirty="0"/>
              <a:t>Основные формы работы КСА- встречи членов КСА с менеджментом Банка для открытого обсуждения важнейших вопросов и участие во встречах с акционерами в различных регионах страны.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3й состав КСА (2017-). Изменена форма </a:t>
            </a:r>
            <a:r>
              <a:rPr lang="ru-RU" dirty="0"/>
              <a:t>работы КСА, теперь помимо периодических встреч с менеджерами Банка, для обсуждения важнейших вопросов, созданы несколько рабочих групп по </a:t>
            </a:r>
            <a:r>
              <a:rPr lang="ru-RU" dirty="0" smtClean="0"/>
              <a:t>важнейшим направлениям.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07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03764" y="276340"/>
            <a:ext cx="89908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288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9pPr>
          </a:lstStyle>
          <a:p>
            <a:r>
              <a:rPr lang="ru-RU" sz="1300" dirty="0" smtClean="0"/>
              <a:t>КОНСУЛЬТАЦИОННЫЙ СОВЕТ АКЦИОНЕРОВ</a:t>
            </a:r>
            <a:endParaRPr lang="en-US" sz="1300" dirty="0">
              <a:solidFill>
                <a:srgbClr val="0A2973"/>
              </a:solidFill>
              <a:ea typeface="+mj-ea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 bwMode="auto">
          <a:xfrm>
            <a:off x="5647247" y="1509253"/>
            <a:ext cx="3306568" cy="534050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211603" y="901850"/>
            <a:ext cx="37190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b="1" dirty="0" smtClean="0">
                <a:solidFill>
                  <a:srgbClr val="082468"/>
                </a:solidFill>
                <a:cs typeface="Arial" pitchFamily="34" charset="0"/>
              </a:rPr>
              <a:t>                                 </a:t>
            </a:r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Представителя КСА в органах контроля и управления Банка ВТБ (Наблюдательный </a:t>
            </a:r>
          </a:p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совет, Ревизионная комиссия)</a:t>
            </a:r>
            <a:endParaRPr lang="ru-RU" sz="9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431112" y="1621930"/>
            <a:ext cx="3494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Представителя КСА вошли в состав </a:t>
            </a:r>
          </a:p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Совета Директоров Банка «Возрождение»</a:t>
            </a:r>
            <a:endParaRPr lang="en-US" sz="9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09877" y="1429134"/>
            <a:ext cx="2282300" cy="50783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Миноритарных акционеров ВТБ </a:t>
            </a:r>
          </a:p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из 4 регионов  входят в состав Консультационного совета</a:t>
            </a:r>
            <a:endParaRPr lang="ru-RU" sz="9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 bwMode="auto">
          <a:xfrm rot="5400000">
            <a:off x="808756" y="292790"/>
            <a:ext cx="1165682" cy="2343010"/>
          </a:xfrm>
          <a:prstGeom prst="roundRect">
            <a:avLst>
              <a:gd name="adj" fmla="val 11764"/>
            </a:avLst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736638" y="857135"/>
            <a:ext cx="1224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solidFill>
                  <a:srgbClr val="00AAFF"/>
                </a:solidFill>
                <a:cs typeface="Arial" pitchFamily="34" charset="0"/>
              </a:rPr>
              <a:t>2</a:t>
            </a:r>
            <a:endParaRPr lang="en-US" sz="3200" b="1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443423" y="1487205"/>
            <a:ext cx="7200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3200" b="1" dirty="0" smtClean="0">
                <a:solidFill>
                  <a:srgbClr val="00AAFF"/>
                </a:solidFill>
                <a:cs typeface="Arial" pitchFamily="34" charset="0"/>
              </a:rPr>
              <a:t>3</a:t>
            </a:r>
            <a:endParaRPr lang="en-US" sz="32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67230" y="947145"/>
            <a:ext cx="1334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3200" b="1" dirty="0" smtClean="0">
                <a:solidFill>
                  <a:srgbClr val="00AAFF"/>
                </a:solidFill>
                <a:cs typeface="Arial" pitchFamily="34" charset="0"/>
              </a:rPr>
              <a:t>12</a:t>
            </a:r>
            <a:endParaRPr lang="en-US" sz="3200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 bwMode="auto">
          <a:xfrm>
            <a:off x="215014" y="5682139"/>
            <a:ext cx="3108168" cy="939891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5" name="Скругленный прямоугольник 114"/>
          <p:cNvSpPr/>
          <p:nvPr/>
        </p:nvSpPr>
        <p:spPr bwMode="auto">
          <a:xfrm rot="5400000">
            <a:off x="1317437" y="1306572"/>
            <a:ext cx="878494" cy="3084012"/>
          </a:xfrm>
          <a:prstGeom prst="roundRect">
            <a:avLst/>
          </a:prstGeom>
          <a:noFill/>
          <a:ln w="28575" cap="flat" cmpd="sng" algn="ctr">
            <a:solidFill>
              <a:srgbClr val="00AA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08341" y="2116985"/>
            <a:ext cx="43718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Работа Консультационного совета акционеров в 2018 году</a:t>
            </a:r>
            <a:endParaRPr lang="ru-RU" sz="105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390657" y="4277225"/>
            <a:ext cx="571041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altLang="ru-RU" sz="10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Онлайн-конференция с акционерами Банка по направлениям новой стратегии</a:t>
            </a:r>
            <a:endParaRPr lang="ru-RU" sz="1000" b="1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51" name="Rectangle 23"/>
          <p:cNvSpPr>
            <a:spLocks noChangeArrowheads="1"/>
          </p:cNvSpPr>
          <p:nvPr/>
        </p:nvSpPr>
        <p:spPr bwMode="auto">
          <a:xfrm>
            <a:off x="136749" y="5586555"/>
            <a:ext cx="4344764" cy="405045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txBody>
          <a:bodyPr lIns="91087" tIns="45548" rIns="91087" bIns="45548" anchor="ctr"/>
          <a:lstStyle/>
          <a:p>
            <a:pPr algn="just" defTabSz="913915">
              <a:buSzPct val="100000"/>
            </a:pPr>
            <a:endParaRPr lang="ru-RU" altLang="en-US" sz="1000" kern="0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399607" y="5672380"/>
            <a:ext cx="5357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3915">
              <a:buClr>
                <a:srgbClr val="00AAFF"/>
              </a:buClr>
              <a:buSzPct val="100000"/>
            </a:pPr>
            <a:endParaRPr lang="ru-RU" altLang="en-US" sz="400" kern="0" dirty="0">
              <a:solidFill>
                <a:srgbClr val="002882"/>
              </a:solidFill>
              <a:cs typeface="Arial" panose="020B0604020202020204" pitchFamily="34" charset="0"/>
            </a:endParaRPr>
          </a:p>
          <a:p>
            <a:pPr algn="just" defTabSz="913915">
              <a:buClr>
                <a:srgbClr val="00AAFF"/>
              </a:buClr>
              <a:buSzPct val="100000"/>
            </a:pPr>
            <a:r>
              <a:rPr lang="ru-RU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Активная </a:t>
            </a:r>
            <a:r>
              <a:rPr lang="ru-RU" sz="900" kern="0" dirty="0">
                <a:solidFill>
                  <a:srgbClr val="002882"/>
                </a:solidFill>
                <a:cs typeface="Arial" panose="020B0604020202020204" pitchFamily="34" charset="0"/>
              </a:rPr>
              <a:t>деятельность и результаты работы КСА были учтены при присвоении Банку высокого рейтинга корпоративного </a:t>
            </a:r>
            <a:r>
              <a:rPr lang="ru-RU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управления (7++ - развитая система корпоративного управления) Российского </a:t>
            </a:r>
            <a:r>
              <a:rPr lang="ru-RU" sz="900" kern="0" dirty="0">
                <a:solidFill>
                  <a:srgbClr val="002882"/>
                </a:solidFill>
                <a:cs typeface="Arial" panose="020B0604020202020204" pitchFamily="34" charset="0"/>
              </a:rPr>
              <a:t>Института Директоров</a:t>
            </a:r>
            <a:r>
              <a:rPr lang="ru-RU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.</a:t>
            </a:r>
          </a:p>
          <a:p>
            <a:pPr algn="just" defTabSz="913915">
              <a:buClr>
                <a:srgbClr val="00AAFF"/>
              </a:buClr>
              <a:buSzPct val="100000"/>
            </a:pPr>
            <a:endParaRPr lang="ru-RU" sz="900" kern="0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76012" y="2454839"/>
            <a:ext cx="872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3200" b="1" dirty="0" smtClean="0">
                <a:solidFill>
                  <a:srgbClr val="002882"/>
                </a:solidFill>
                <a:cs typeface="Arial" pitchFamily="34" charset="0"/>
              </a:rPr>
              <a:t>18</a:t>
            </a:r>
            <a:endParaRPr lang="en-US" sz="3200" baseline="300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868933" y="2544171"/>
            <a:ext cx="2385748" cy="85548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txBody>
          <a:bodyPr lIns="91087" tIns="45548" rIns="91087" bIns="45548" anchor="ctr"/>
          <a:lstStyle/>
          <a:p>
            <a:pPr algn="r" defTabSz="913915">
              <a:buSzPct val="100000"/>
            </a:pPr>
            <a:r>
              <a:rPr lang="ru-RU" altLang="en-US" sz="900" b="1" kern="0" dirty="0" smtClean="0">
                <a:solidFill>
                  <a:srgbClr val="00AAFF"/>
                </a:solidFill>
                <a:cs typeface="Arial" panose="020B0604020202020204" pitchFamily="34" charset="0"/>
              </a:rPr>
              <a:t>Мероприятий для акционеров Банка: Годовое Общее собрание, </a:t>
            </a:r>
          </a:p>
          <a:p>
            <a:pPr algn="r" defTabSz="913915">
              <a:buSzPct val="100000"/>
            </a:pPr>
            <a:r>
              <a:rPr lang="ru-RU" altLang="en-US" sz="900" b="1" kern="0" dirty="0" smtClean="0">
                <a:solidFill>
                  <a:srgbClr val="00AAFF"/>
                </a:solidFill>
                <a:cs typeface="Arial" panose="020B0604020202020204" pitchFamily="34" charset="0"/>
              </a:rPr>
              <a:t>3 Дня инвестора, Семинары</a:t>
            </a:r>
            <a:endParaRPr lang="ru-RU" altLang="en-US" sz="900" b="1" kern="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3566" y="5721570"/>
            <a:ext cx="1237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32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7++</a:t>
            </a:r>
            <a:endParaRPr lang="ru-RU" sz="32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16693" y="4367235"/>
            <a:ext cx="30983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900" b="1" dirty="0" err="1" smtClean="0">
                <a:solidFill>
                  <a:srgbClr val="00AAFF"/>
                </a:solidFill>
                <a:cs typeface="Arial" panose="020B0604020202020204" pitchFamily="34" charset="0"/>
              </a:rPr>
              <a:t>Краудсорсинговый</a:t>
            </a:r>
            <a:r>
              <a:rPr lang="ru-RU" sz="9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 проект по сбору предложений акционеров для новой стратегии развития до </a:t>
            </a:r>
            <a:r>
              <a:rPr lang="ru-RU" sz="32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2022</a:t>
            </a:r>
            <a:r>
              <a:rPr lang="ru-RU" sz="9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 года</a:t>
            </a:r>
            <a:endParaRPr lang="ru-RU" sz="9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23561" y="1290634"/>
            <a:ext cx="3293544" cy="646331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Ключевых направлений работы КСА, </a:t>
            </a:r>
          </a:p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в том числе: стратегия, дивиденды, </a:t>
            </a:r>
          </a:p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розничный бизнес, </a:t>
            </a:r>
            <a:r>
              <a:rPr lang="en-US" sz="900" b="1" dirty="0" smtClean="0">
                <a:solidFill>
                  <a:srgbClr val="002882"/>
                </a:solidFill>
                <a:cs typeface="Arial" pitchFamily="34" charset="0"/>
              </a:rPr>
              <a:t>IT</a:t>
            </a:r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, корпоративное </a:t>
            </a:r>
          </a:p>
          <a:p>
            <a:pPr algn="r"/>
            <a:r>
              <a:rPr lang="ru-RU" sz="900" b="1" dirty="0" smtClean="0">
                <a:solidFill>
                  <a:srgbClr val="002882"/>
                </a:solidFill>
                <a:cs typeface="Arial" pitchFamily="34" charset="0"/>
              </a:rPr>
              <a:t>управление, продукты для акционеров</a:t>
            </a:r>
            <a:endParaRPr lang="ru-RU" sz="9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 rot="5400000">
            <a:off x="3526759" y="23180"/>
            <a:ext cx="1165682" cy="2880319"/>
          </a:xfrm>
          <a:prstGeom prst="roundRect">
            <a:avLst>
              <a:gd name="adj" fmla="val 10363"/>
            </a:avLst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771800" y="947145"/>
            <a:ext cx="1334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3200" b="1" dirty="0">
                <a:solidFill>
                  <a:srgbClr val="00AAFF"/>
                </a:solidFill>
                <a:cs typeface="Arial" pitchFamily="34" charset="0"/>
              </a:rPr>
              <a:t>9</a:t>
            </a:r>
            <a:endParaRPr lang="en-US" sz="3200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3394015" y="2457990"/>
            <a:ext cx="5678485" cy="775956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txBody>
          <a:bodyPr lIns="91087" tIns="45548" rIns="91087" bIns="45548" anchor="ctr"/>
          <a:lstStyle/>
          <a:p>
            <a:pPr marL="171450" indent="-171450" algn="just" defTabSz="913915">
              <a:spcBef>
                <a:spcPts val="400"/>
              </a:spcBef>
              <a:buClr>
                <a:srgbClr val="00AAFF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Активное взаимодействие с акционерами-участниками мероприятий</a:t>
            </a:r>
          </a:p>
          <a:p>
            <a:pPr marL="171450" indent="-171450" algn="just" defTabSz="913915">
              <a:spcBef>
                <a:spcPts val="400"/>
              </a:spcBef>
              <a:buClr>
                <a:srgbClr val="00AAFF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Работа специально выделенных зон КСА ВТБ</a:t>
            </a:r>
          </a:p>
          <a:p>
            <a:pPr marL="171450" indent="-171450" algn="just" defTabSz="913915">
              <a:spcBef>
                <a:spcPts val="400"/>
              </a:spcBef>
              <a:buClr>
                <a:srgbClr val="00AAFF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Отчет о работе КСА за год на годовом Общем собрании акционеров</a:t>
            </a:r>
          </a:p>
          <a:p>
            <a:pPr marL="171450" indent="-171450" algn="just" defTabSz="913915">
              <a:spcBef>
                <a:spcPts val="400"/>
              </a:spcBef>
              <a:buClr>
                <a:srgbClr val="00AAFF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Выступление в качестве спикеров и экспертов на Днях инвестора, семинарах, круглом столе</a:t>
            </a:r>
            <a:endParaRPr lang="ru-RU" altLang="en-US" sz="900" kern="0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 bwMode="auto">
          <a:xfrm rot="5400000">
            <a:off x="1328003" y="2263588"/>
            <a:ext cx="878494" cy="3105142"/>
          </a:xfrm>
          <a:prstGeom prst="roundRect">
            <a:avLst/>
          </a:prstGeom>
          <a:noFill/>
          <a:ln w="28575" cap="flat" cmpd="sng" algn="ctr">
            <a:solidFill>
              <a:srgbClr val="00AA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4436" y="3422420"/>
            <a:ext cx="8721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3200" b="1" dirty="0" smtClean="0">
                <a:solidFill>
                  <a:srgbClr val="002882"/>
                </a:solidFill>
                <a:cs typeface="Arial" pitchFamily="34" charset="0"/>
              </a:rPr>
              <a:t>5</a:t>
            </a:r>
            <a:endParaRPr lang="en-US" sz="3200" baseline="300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868934" y="3511752"/>
            <a:ext cx="2385748" cy="855483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txBody>
          <a:bodyPr lIns="91087" tIns="45548" rIns="91087" bIns="45548" anchor="ctr"/>
          <a:lstStyle/>
          <a:p>
            <a:pPr algn="r" defTabSz="913915">
              <a:buSzPct val="100000"/>
            </a:pPr>
            <a:r>
              <a:rPr lang="ru-RU" altLang="en-US" sz="900" b="1" kern="0" dirty="0" smtClean="0">
                <a:solidFill>
                  <a:srgbClr val="00AAFF"/>
                </a:solidFill>
                <a:cs typeface="Arial" panose="020B0604020202020204" pitchFamily="34" charset="0"/>
              </a:rPr>
              <a:t>Заседаний Консультационного совета акционеров с участием топ-менеджмента группы ВТБ</a:t>
            </a:r>
            <a:endParaRPr lang="ru-RU" altLang="en-US" sz="900" b="1" kern="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48" name="Rectangle 23"/>
          <p:cNvSpPr>
            <a:spLocks noChangeArrowheads="1"/>
          </p:cNvSpPr>
          <p:nvPr/>
        </p:nvSpPr>
        <p:spPr bwMode="auto">
          <a:xfrm>
            <a:off x="3394016" y="3343725"/>
            <a:ext cx="5543470" cy="9335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/>
        </p:spPr>
        <p:txBody>
          <a:bodyPr lIns="91087" tIns="45548" rIns="91087" bIns="45548" anchor="ctr"/>
          <a:lstStyle/>
          <a:p>
            <a:pPr marL="171450" indent="-171450" algn="just" defTabSz="913915">
              <a:spcBef>
                <a:spcPts val="600"/>
              </a:spcBef>
              <a:buClr>
                <a:srgbClr val="00AAFF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Обсуждение ключевых вопросов, затрагивающих интересы миноритарных акционеров, а также вопросов развития бизнеса, </a:t>
            </a:r>
            <a:r>
              <a:rPr lang="en-US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IT</a:t>
            </a: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, продуктовой линейки, </a:t>
            </a: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система мотивации персонала, </a:t>
            </a:r>
            <a:r>
              <a:rPr lang="en-US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HR-</a:t>
            </a: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функций и взаимодействия с молодёжью в группе </a:t>
            </a: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ВТБ, стратегия, программа специальных продуктов для акционеров, результаты объединения ВТБ и ВТБ 24</a:t>
            </a:r>
            <a:endParaRPr lang="ru-RU" altLang="en-US" sz="900" kern="0" dirty="0" smtClean="0">
              <a:solidFill>
                <a:srgbClr val="002882"/>
              </a:solidFill>
              <a:cs typeface="Arial" panose="020B0604020202020204" pitchFamily="34" charset="0"/>
            </a:endParaRPr>
          </a:p>
          <a:p>
            <a:pPr marL="171450" indent="-171450" algn="just" defTabSz="913915">
              <a:spcBef>
                <a:spcPts val="600"/>
              </a:spcBef>
              <a:buClr>
                <a:srgbClr val="00AAFF"/>
              </a:buClr>
              <a:buSzPct val="100000"/>
              <a:buFont typeface="Wingdings" panose="05000000000000000000" pitchFamily="2" charset="2"/>
              <a:buChar char="§"/>
            </a:pPr>
            <a:r>
              <a:rPr lang="ru-RU" altLang="en-US" sz="900" kern="0" dirty="0" smtClean="0">
                <a:solidFill>
                  <a:srgbClr val="002882"/>
                </a:solidFill>
                <a:cs typeface="Arial" panose="020B0604020202020204" pitchFamily="34" charset="0"/>
              </a:rPr>
              <a:t>Выдвинуто более 30 инициатив </a:t>
            </a:r>
          </a:p>
        </p:txBody>
      </p:sp>
      <p:sp>
        <p:nvSpPr>
          <p:cNvPr id="49" name="Скругленный прямоугольник 48"/>
          <p:cNvSpPr/>
          <p:nvPr/>
        </p:nvSpPr>
        <p:spPr bwMode="auto">
          <a:xfrm rot="5400000">
            <a:off x="1323200" y="3230512"/>
            <a:ext cx="878494" cy="3105142"/>
          </a:xfrm>
          <a:prstGeom prst="roundRect">
            <a:avLst/>
          </a:prstGeom>
          <a:noFill/>
          <a:ln w="28575" cap="flat" cmpd="sng" algn="ctr">
            <a:solidFill>
              <a:srgbClr val="00AA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10186" y="5357345"/>
            <a:ext cx="43718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Оценка работы Консультационного совета акционеров ВТБ</a:t>
            </a:r>
            <a:endParaRPr lang="ru-RU" sz="105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200603" y="6036605"/>
            <a:ext cx="2078570" cy="530915"/>
          </a:xfrm>
          <a:prstGeom prst="rect">
            <a:avLst/>
          </a:prstGeom>
        </p:spPr>
        <p:txBody>
          <a:bodyPr wrap="square" lIns="108000">
            <a:spAutoFit/>
          </a:bodyPr>
          <a:lstStyle/>
          <a:p>
            <a:pPr algn="r"/>
            <a:r>
              <a:rPr lang="ru-RU" sz="950" b="1" dirty="0" smtClean="0">
                <a:solidFill>
                  <a:srgbClr val="002882"/>
                </a:solidFill>
                <a:cs typeface="Arial" pitchFamily="34" charset="0"/>
              </a:rPr>
              <a:t>Рейтинг Корпоративного управления Банка ВТБ (ПАО), подтвержденный в 2018 году</a:t>
            </a:r>
            <a:endParaRPr lang="ru-RU" sz="95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 bwMode="auto">
          <a:xfrm>
            <a:off x="5290790" y="4543495"/>
            <a:ext cx="1890134" cy="678835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030214" y="4700020"/>
            <a:ext cx="216836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9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                 Идей и              предложений по стратегии поступило от акционеров</a:t>
            </a:r>
            <a:endParaRPr lang="ru-RU" altLang="ru-RU" sz="900" b="1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347633" y="4511346"/>
            <a:ext cx="1196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ru-RU" sz="2400" b="1" dirty="0">
                <a:solidFill>
                  <a:srgbClr val="00B0F0"/>
                </a:solidFill>
                <a:cs typeface="Arial" panose="020B0604020202020204" pitchFamily="34" charset="0"/>
              </a:rPr>
              <a:t>&gt;</a:t>
            </a:r>
            <a:r>
              <a:rPr lang="ru-RU" sz="2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100</a:t>
            </a:r>
            <a:endParaRPr lang="ru-RU" sz="24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 bwMode="auto">
          <a:xfrm>
            <a:off x="7284465" y="4543785"/>
            <a:ext cx="1677512" cy="682083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901218" y="4700020"/>
            <a:ext cx="207063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9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                 Идей и    </a:t>
            </a:r>
          </a:p>
          <a:p>
            <a:pPr algn="r"/>
            <a:r>
              <a:rPr lang="ru-RU" altLang="ru-RU" sz="9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             предложений принято  </a:t>
            </a:r>
          </a:p>
          <a:p>
            <a:pPr algn="r"/>
            <a:r>
              <a:rPr lang="ru-RU" altLang="ru-RU" sz="9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к рассмотрению</a:t>
            </a:r>
            <a:endParaRPr lang="ru-RU" altLang="ru-RU" sz="900" b="1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40367" y="4518136"/>
            <a:ext cx="1237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49</a:t>
            </a:r>
            <a:endParaRPr lang="ru-RU" sz="24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 bwMode="auto">
          <a:xfrm>
            <a:off x="3536885" y="4543785"/>
            <a:ext cx="1648651" cy="678545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790380" y="4823789"/>
            <a:ext cx="13951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sz="9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                 участников                                 и просмотров</a:t>
            </a:r>
            <a:endParaRPr lang="ru-RU" altLang="ru-RU" sz="900" b="1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581890" y="4535640"/>
            <a:ext cx="12370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ru-RU" sz="2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&gt;</a:t>
            </a:r>
            <a:r>
              <a:rPr lang="ru-RU" sz="2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240</a:t>
            </a:r>
            <a:endParaRPr lang="ru-RU" sz="24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 bwMode="auto">
          <a:xfrm>
            <a:off x="5647246" y="876062"/>
            <a:ext cx="3306568" cy="534050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flipH="1">
            <a:off x="5061534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H="1">
            <a:off x="18661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H="1">
            <a:off x="72667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H="1">
            <a:off x="7902370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>
            <p:custDataLst>
              <p:tags r:id="rId1"/>
            </p:custDataLst>
          </p:nvPr>
        </p:nvCxnSpPr>
        <p:spPr>
          <a:xfrm>
            <a:off x="204099" y="762076"/>
            <a:ext cx="760412" cy="0"/>
          </a:xfrm>
          <a:prstGeom prst="line">
            <a:avLst/>
          </a:prstGeom>
          <a:ln w="38100">
            <a:solidFill>
              <a:srgbClr val="009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>
            <p:custDataLst>
              <p:tags r:id="rId2"/>
            </p:custDataLst>
          </p:nvPr>
        </p:nvSpPr>
        <p:spPr>
          <a:xfrm>
            <a:off x="356610" y="2971912"/>
            <a:ext cx="8613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pPr algn="l"/>
            <a:r>
              <a:rPr lang="ru-RU" dirty="0" smtClean="0">
                <a:solidFill>
                  <a:srgbClr val="002882"/>
                </a:solidFill>
              </a:rPr>
              <a:t>14 </a:t>
            </a:r>
            <a:r>
              <a:rPr lang="ru-RU" b="0" dirty="0" smtClean="0">
                <a:solidFill>
                  <a:srgbClr val="002882"/>
                </a:solidFill>
              </a:rPr>
              <a:t>в 2017 г</a:t>
            </a:r>
            <a:r>
              <a:rPr lang="ru-RU" dirty="0" smtClean="0">
                <a:solidFill>
                  <a:srgbClr val="002882"/>
                </a:solidFill>
              </a:rPr>
              <a:t>.</a:t>
            </a:r>
            <a:endParaRPr lang="ru-RU" b="0" dirty="0">
              <a:solidFill>
                <a:srgbClr val="002882"/>
              </a:solidFill>
            </a:endParaRPr>
          </a:p>
        </p:txBody>
      </p:sp>
      <p:sp>
        <p:nvSpPr>
          <p:cNvPr id="57" name="TextBox 56"/>
          <p:cNvSpPr txBox="1"/>
          <p:nvPr>
            <p:custDataLst>
              <p:tags r:id="rId3"/>
            </p:custDataLst>
          </p:nvPr>
        </p:nvSpPr>
        <p:spPr>
          <a:xfrm>
            <a:off x="385135" y="3907167"/>
            <a:ext cx="86134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pPr algn="l"/>
            <a:r>
              <a:rPr lang="ru-RU" dirty="0">
                <a:solidFill>
                  <a:srgbClr val="002882"/>
                </a:solidFill>
              </a:rPr>
              <a:t>7</a:t>
            </a:r>
            <a:r>
              <a:rPr lang="ru-RU" dirty="0" smtClean="0">
                <a:solidFill>
                  <a:srgbClr val="002882"/>
                </a:solidFill>
              </a:rPr>
              <a:t> </a:t>
            </a:r>
            <a:r>
              <a:rPr lang="ru-RU" b="0" dirty="0" smtClean="0">
                <a:solidFill>
                  <a:srgbClr val="002882"/>
                </a:solidFill>
              </a:rPr>
              <a:t>в 2017 г</a:t>
            </a:r>
            <a:r>
              <a:rPr lang="ru-RU" dirty="0" smtClean="0">
                <a:solidFill>
                  <a:srgbClr val="002882"/>
                </a:solidFill>
              </a:rPr>
              <a:t>.</a:t>
            </a:r>
            <a:endParaRPr lang="ru-RU" b="0" dirty="0">
              <a:solidFill>
                <a:srgbClr val="0028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7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Диаграмма 1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670334"/>
              </p:ext>
            </p:extLst>
          </p:nvPr>
        </p:nvGraphicFramePr>
        <p:xfrm>
          <a:off x="-313716" y="4994257"/>
          <a:ext cx="1993047" cy="126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"/>
          </a:graphicData>
        </a:graphic>
      </p:graphicFrame>
      <p:graphicFrame>
        <p:nvGraphicFramePr>
          <p:cNvPr id="173" name="Диаграмма 1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655696"/>
              </p:ext>
            </p:extLst>
          </p:nvPr>
        </p:nvGraphicFramePr>
        <p:xfrm>
          <a:off x="-163050" y="5065984"/>
          <a:ext cx="1668430" cy="1108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"/>
          </a:graphicData>
        </a:graphic>
      </p:graphicFrame>
      <p:graphicFrame>
        <p:nvGraphicFramePr>
          <p:cNvPr id="134" name="Диаграмма 1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956972"/>
              </p:ext>
            </p:extLst>
          </p:nvPr>
        </p:nvGraphicFramePr>
        <p:xfrm>
          <a:off x="2677811" y="4987224"/>
          <a:ext cx="1929578" cy="1261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"/>
          </a:graphicData>
        </a:graphic>
      </p:graphicFrame>
      <p:graphicFrame>
        <p:nvGraphicFramePr>
          <p:cNvPr id="135" name="Диаграмма 1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570885"/>
              </p:ext>
            </p:extLst>
          </p:nvPr>
        </p:nvGraphicFramePr>
        <p:xfrm>
          <a:off x="2922652" y="5137328"/>
          <a:ext cx="1479934" cy="93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"/>
          </a:graphicData>
        </a:graphic>
      </p:graphicFrame>
      <p:sp>
        <p:nvSpPr>
          <p:cNvPr id="70" name="Заголовок 1"/>
          <p:cNvSpPr txBox="1">
            <a:spLocks/>
          </p:cNvSpPr>
          <p:nvPr/>
        </p:nvSpPr>
        <p:spPr bwMode="auto">
          <a:xfrm>
            <a:off x="201439" y="267631"/>
            <a:ext cx="899083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288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9pPr>
          </a:lstStyle>
          <a:p>
            <a:r>
              <a:rPr lang="ru-RU" sz="1300" dirty="0" smtClean="0">
                <a:ea typeface="+mj-ea"/>
              </a:rPr>
              <a:t>ВЗАИМОДЕЙСТВИЕ С РОЗНИЧНЫМИ АКЦИОНЕРАМИ В 2018 ГОДУ </a:t>
            </a:r>
            <a:r>
              <a:rPr lang="ru-RU" sz="1400" baseline="30000" dirty="0" smtClean="0"/>
              <a:t>(</a:t>
            </a:r>
            <a:r>
              <a:rPr lang="ru-RU" sz="1400" baseline="30000" dirty="0"/>
              <a:t>1)</a:t>
            </a:r>
            <a:r>
              <a:rPr lang="ru-RU" sz="1300" dirty="0" smtClean="0">
                <a:ea typeface="+mj-ea"/>
              </a:rPr>
              <a:t> </a:t>
            </a:r>
            <a:endParaRPr lang="en-US" sz="1300" dirty="0">
              <a:ea typeface="+mj-ea"/>
            </a:endParaRPr>
          </a:p>
        </p:txBody>
      </p:sp>
      <p:sp>
        <p:nvSpPr>
          <p:cNvPr id="145" name="TextBox 144"/>
          <p:cNvSpPr txBox="1"/>
          <p:nvPr>
            <p:custDataLst>
              <p:tags r:id="rId2"/>
            </p:custDataLst>
          </p:nvPr>
        </p:nvSpPr>
        <p:spPr>
          <a:xfrm>
            <a:off x="3255191" y="5384682"/>
            <a:ext cx="72819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&gt;</a:t>
            </a:r>
            <a:r>
              <a:rPr lang="en-US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60% </a:t>
            </a:r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акционеров до 50 лет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7503499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think-cell Slide" r:id="rId50" imgW="270" imgH="270" progId="TCLayout.ActiveDocument.1">
                  <p:embed/>
                </p:oleObj>
              </mc:Choice>
              <mc:Fallback>
                <p:oleObj name="think-cell Slide" r:id="rId5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Скругленный прямоугольник 37"/>
          <p:cNvSpPr/>
          <p:nvPr/>
        </p:nvSpPr>
        <p:spPr bwMode="auto">
          <a:xfrm>
            <a:off x="1254683" y="1135907"/>
            <a:ext cx="1914204" cy="813600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85642" y="1335246"/>
            <a:ext cx="22856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Розничных </a:t>
            </a:r>
          </a:p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акционеров приняло участие </a:t>
            </a:r>
          </a:p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в 3 Днях инвестора (Москва, </a:t>
            </a:r>
          </a:p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Санкт-Петербург, Екатеринбург</a:t>
            </a:r>
            <a:r>
              <a:rPr lang="en-US" sz="800" b="1" dirty="0" smtClean="0">
                <a:solidFill>
                  <a:srgbClr val="002882"/>
                </a:solidFill>
                <a:cs typeface="Arial" pitchFamily="34" charset="0"/>
              </a:rPr>
              <a:t>)</a:t>
            </a:r>
            <a:endParaRPr lang="ru-RU" sz="8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233466" y="1126549"/>
            <a:ext cx="1334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400" b="1" dirty="0" smtClean="0">
                <a:solidFill>
                  <a:srgbClr val="00B0F0"/>
                </a:solidFill>
                <a:cs typeface="Arial" pitchFamily="34" charset="0"/>
              </a:rPr>
              <a:t>1 406</a:t>
            </a:r>
            <a:endParaRPr lang="en-US" sz="2400" baseline="300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-144053" y="1058247"/>
            <a:ext cx="935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AAFF"/>
                </a:solidFill>
                <a:cs typeface="Arial" pitchFamily="34" charset="0"/>
              </a:rPr>
              <a:t>16</a:t>
            </a:r>
            <a:endParaRPr lang="en-US" sz="20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21550" y="2325356"/>
            <a:ext cx="2647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>
                <a:solidFill>
                  <a:srgbClr val="002882"/>
                </a:solidFill>
                <a:cs typeface="Arial" pitchFamily="34" charset="0"/>
              </a:rPr>
              <a:t>Розничных акционеров </a:t>
            </a:r>
            <a:endParaRPr lang="ru-RU" sz="800" b="1" dirty="0" smtClean="0">
              <a:solidFill>
                <a:srgbClr val="002882"/>
              </a:solidFill>
              <a:cs typeface="Arial" pitchFamily="34" charset="0"/>
            </a:endParaRPr>
          </a:p>
          <a:p>
            <a:pPr algn="r"/>
            <a:r>
              <a:rPr lang="ru-RU" sz="800" b="1" dirty="0">
                <a:solidFill>
                  <a:srgbClr val="002882"/>
                </a:solidFill>
                <a:cs typeface="Arial" pitchFamily="34" charset="0"/>
              </a:rPr>
              <a:t>п</a:t>
            </a:r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риняло участие в 13 семинарах </a:t>
            </a:r>
          </a:p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по фондовому рынку</a:t>
            </a:r>
            <a:endParaRPr lang="en-US" sz="8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92884" y="1846441"/>
            <a:ext cx="10092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Дней инвестора и семинаров для розничных акционеров проведено в различных городах России</a:t>
            </a:r>
            <a:endParaRPr lang="ru-RU" sz="8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 bwMode="auto">
          <a:xfrm rot="5400000">
            <a:off x="-147930" y="1475719"/>
            <a:ext cx="1704900" cy="973905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 bwMode="auto">
          <a:xfrm>
            <a:off x="3230220" y="2002713"/>
            <a:ext cx="1541548" cy="802291"/>
          </a:xfrm>
          <a:prstGeom prst="roundRect">
            <a:avLst/>
          </a:prstGeom>
          <a:noFill/>
          <a:ln w="28575" cap="flat" cmpd="sng" algn="ctr">
            <a:solidFill>
              <a:srgbClr val="00AA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 bwMode="auto">
          <a:xfrm>
            <a:off x="3230220" y="1129099"/>
            <a:ext cx="1541548" cy="820408"/>
          </a:xfrm>
          <a:prstGeom prst="roundRect">
            <a:avLst/>
          </a:prstGeom>
          <a:noFill/>
          <a:ln w="28575" cap="flat" cmpd="sng" algn="ctr">
            <a:solidFill>
              <a:srgbClr val="00AA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275225" y="1226523"/>
            <a:ext cx="1453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 smtClean="0">
                <a:solidFill>
                  <a:srgbClr val="00AAFF"/>
                </a:solidFill>
                <a:cs typeface="Arial" pitchFamily="34" charset="0"/>
              </a:rPr>
              <a:t>               Встреч с региональными брокерскими и инвестиционными компаниями и СМИ</a:t>
            </a:r>
            <a:endParaRPr lang="en-US" sz="800" b="1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267061" y="1150685"/>
            <a:ext cx="1224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002882"/>
                </a:solidFill>
                <a:cs typeface="Arial" pitchFamily="34" charset="0"/>
              </a:rPr>
              <a:t>17</a:t>
            </a:r>
            <a:endParaRPr lang="en-US" sz="24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685392" y="1920312"/>
            <a:ext cx="1117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Ветерана и блокадника поздравлены </a:t>
            </a:r>
          </a:p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от лица </a:t>
            </a:r>
          </a:p>
          <a:p>
            <a:pPr algn="r"/>
            <a:r>
              <a:rPr lang="ru-RU" sz="800" b="1" dirty="0" smtClean="0">
                <a:solidFill>
                  <a:srgbClr val="002882"/>
                </a:solidFill>
                <a:cs typeface="Arial" pitchFamily="34" charset="0"/>
              </a:rPr>
              <a:t> А.Л. Костина с  Днем Победы</a:t>
            </a:r>
            <a:endParaRPr lang="en-US" sz="800" b="1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183231" y="1188616"/>
            <a:ext cx="14196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AAFF"/>
                </a:solidFill>
                <a:cs typeface="Arial" pitchFamily="34" charset="0"/>
              </a:rPr>
              <a:t>303</a:t>
            </a:r>
            <a:endParaRPr lang="en-US" sz="24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 bwMode="auto">
          <a:xfrm>
            <a:off x="1254682" y="2002713"/>
            <a:ext cx="1914205" cy="812404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286635" y="2009743"/>
            <a:ext cx="1334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400" b="1" dirty="0" smtClean="0">
                <a:solidFill>
                  <a:srgbClr val="00B0F0"/>
                </a:solidFill>
                <a:cs typeface="Arial" pitchFamily="34" charset="0"/>
              </a:rPr>
              <a:t>654</a:t>
            </a:r>
            <a:endParaRPr lang="en-US" sz="2400" baseline="30000" dirty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13987" y="854130"/>
            <a:ext cx="320351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lnSpc>
                <a:spcPts val="1100"/>
              </a:lnSpc>
              <a:spcAft>
                <a:spcPts val="200"/>
              </a:spcAft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002882"/>
                </a:solidFill>
              </a:rPr>
              <a:t>При сохранении количества мероприятий для </a:t>
            </a:r>
            <a:r>
              <a:rPr lang="ru-RU" sz="800" dirty="0" smtClean="0">
                <a:solidFill>
                  <a:srgbClr val="002882"/>
                </a:solidFill>
              </a:rPr>
              <a:t>розничных акционеров </a:t>
            </a:r>
            <a:r>
              <a:rPr lang="ru-RU" sz="900" b="1" dirty="0">
                <a:solidFill>
                  <a:srgbClr val="00AAFF"/>
                </a:solidFill>
                <a:cs typeface="Arial" pitchFamily="34" charset="0"/>
              </a:rPr>
              <a:t>существенно увеличилось число их участников </a:t>
            </a:r>
          </a:p>
          <a:p>
            <a:pPr marL="171450" lvl="0" indent="-171450">
              <a:lnSpc>
                <a:spcPts val="1100"/>
              </a:lnSpc>
              <a:spcAft>
                <a:spcPts val="200"/>
              </a:spcAft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800" dirty="0" smtClean="0">
                <a:solidFill>
                  <a:srgbClr val="002882"/>
                </a:solidFill>
              </a:rPr>
              <a:t>День </a:t>
            </a:r>
            <a:r>
              <a:rPr lang="ru-RU" sz="800" dirty="0">
                <a:solidFill>
                  <a:srgbClr val="002882"/>
                </a:solidFill>
              </a:rPr>
              <a:t>инвестора в Москве посетили 632 </a:t>
            </a:r>
            <a:r>
              <a:rPr lang="ru-RU" sz="800" dirty="0" smtClean="0">
                <a:solidFill>
                  <a:srgbClr val="002882"/>
                </a:solidFill>
              </a:rPr>
              <a:t>человека         (2017: 527), </a:t>
            </a:r>
            <a:r>
              <a:rPr lang="ru-RU" sz="800" dirty="0">
                <a:solidFill>
                  <a:srgbClr val="002882"/>
                </a:solidFill>
              </a:rPr>
              <a:t>в Санкт-Петербурге – </a:t>
            </a:r>
            <a:r>
              <a:rPr lang="ru-RU" sz="800" dirty="0" smtClean="0">
                <a:solidFill>
                  <a:srgbClr val="002882"/>
                </a:solidFill>
              </a:rPr>
              <a:t>526 (2017: 396)</a:t>
            </a:r>
            <a:endParaRPr lang="ru-RU" sz="800" dirty="0">
              <a:solidFill>
                <a:srgbClr val="002882"/>
              </a:solidFill>
            </a:endParaRPr>
          </a:p>
          <a:p>
            <a:pPr marL="171450" lvl="0" indent="-171450">
              <a:lnSpc>
                <a:spcPts val="1100"/>
              </a:lnSpc>
              <a:spcAft>
                <a:spcPts val="200"/>
              </a:spcAft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002882"/>
                </a:solidFill>
              </a:rPr>
              <a:t>Программа мероприятий сбалансированно отвечает интересам как начинающих, так и продвинутых </a:t>
            </a:r>
            <a:r>
              <a:rPr lang="ru-RU" sz="800" dirty="0" smtClean="0">
                <a:solidFill>
                  <a:srgbClr val="002882"/>
                </a:solidFill>
              </a:rPr>
              <a:t>инвесторов</a:t>
            </a:r>
            <a:endParaRPr lang="ru-RU" sz="800" dirty="0">
              <a:solidFill>
                <a:srgbClr val="002882"/>
              </a:solidFill>
            </a:endParaRPr>
          </a:p>
          <a:p>
            <a:pPr marL="171450" lvl="0" indent="-171450">
              <a:lnSpc>
                <a:spcPts val="1100"/>
              </a:lnSpc>
              <a:spcAft>
                <a:spcPts val="200"/>
              </a:spcAft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002882"/>
                </a:solidFill>
              </a:rPr>
              <a:t>Встречи с инвестиционными компаниями, аналитиками </a:t>
            </a:r>
            <a:r>
              <a:rPr lang="ru-RU" sz="800" dirty="0" smtClean="0">
                <a:solidFill>
                  <a:srgbClr val="002882"/>
                </a:solidFill>
              </a:rPr>
              <a:t>      и </a:t>
            </a:r>
            <a:r>
              <a:rPr lang="ru-RU" sz="800" dirty="0">
                <a:solidFill>
                  <a:srgbClr val="002882"/>
                </a:solidFill>
              </a:rPr>
              <a:t>региональными СМИ способствовали улучшению </a:t>
            </a:r>
            <a:r>
              <a:rPr lang="ru-RU" sz="800" dirty="0" smtClean="0">
                <a:solidFill>
                  <a:srgbClr val="002882"/>
                </a:solidFill>
              </a:rPr>
              <a:t>  общего </a:t>
            </a:r>
            <a:r>
              <a:rPr lang="ru-RU" sz="800" dirty="0">
                <a:solidFill>
                  <a:srgbClr val="002882"/>
                </a:solidFill>
              </a:rPr>
              <a:t>имиджа Банка и повышению инвестиционной привлекательности его </a:t>
            </a:r>
            <a:r>
              <a:rPr lang="ru-RU" sz="800" dirty="0" smtClean="0">
                <a:solidFill>
                  <a:srgbClr val="002882"/>
                </a:solidFill>
              </a:rPr>
              <a:t>акций</a:t>
            </a:r>
            <a:endParaRPr lang="ru-RU" sz="800" dirty="0">
              <a:solidFill>
                <a:srgbClr val="002882"/>
              </a:solidFill>
            </a:endParaRPr>
          </a:p>
          <a:p>
            <a:pPr marL="171450" lvl="0" indent="-171450">
              <a:lnSpc>
                <a:spcPts val="1100"/>
              </a:lnSpc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800" dirty="0">
                <a:solidFill>
                  <a:srgbClr val="002882"/>
                </a:solidFill>
              </a:rPr>
              <a:t>Средняя оценка удовлетворенности участников мероприятий для акционеров и студентов – 4,6 балла </a:t>
            </a:r>
            <a:r>
              <a:rPr lang="ru-RU" sz="800" dirty="0" smtClean="0">
                <a:solidFill>
                  <a:srgbClr val="002882"/>
                </a:solidFill>
              </a:rPr>
              <a:t>      из 5 (в 2017 г. – 4,5 балла)</a:t>
            </a:r>
            <a:r>
              <a:rPr lang="ru-RU" sz="800" baseline="30000" dirty="0">
                <a:solidFill>
                  <a:srgbClr val="002882"/>
                </a:solidFill>
              </a:rPr>
              <a:t> (2)</a:t>
            </a:r>
            <a:r>
              <a:rPr lang="ru-RU" sz="800" dirty="0">
                <a:solidFill>
                  <a:srgbClr val="002882"/>
                </a:solidFill>
              </a:rPr>
              <a:t>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267340" y="2010321"/>
            <a:ext cx="674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400" b="1" dirty="0" smtClean="0">
                <a:solidFill>
                  <a:srgbClr val="002882"/>
                </a:solidFill>
                <a:cs typeface="Arial" pitchFamily="34" charset="0"/>
              </a:rPr>
              <a:t>5</a:t>
            </a:r>
            <a:endParaRPr lang="en-US" sz="2400" baseline="300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580146" y="2190341"/>
            <a:ext cx="11890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 smtClean="0">
                <a:solidFill>
                  <a:srgbClr val="00AAFF"/>
                </a:solidFill>
                <a:cs typeface="Arial" pitchFamily="34" charset="0"/>
              </a:rPr>
              <a:t>Участий в профильных мероприятиях и конференциях</a:t>
            </a:r>
            <a:endParaRPr lang="ru-RU" sz="800" b="1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 bwMode="auto">
          <a:xfrm rot="5400000">
            <a:off x="4484186" y="1478659"/>
            <a:ext cx="1673020" cy="973905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01841" y="845864"/>
            <a:ext cx="3855415" cy="18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/>
          <a:p>
            <a:r>
              <a:rPr lang="ru-RU" sz="1050" b="1" dirty="0" smtClean="0">
                <a:solidFill>
                  <a:srgbClr val="009FDF"/>
                </a:solidFill>
                <a:cs typeface="Arial" pitchFamily="34" charset="0"/>
              </a:rPr>
              <a:t>Мероприятия для розничных акционеров </a:t>
            </a:r>
            <a:endParaRPr lang="ru-RU" sz="1050" b="1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67" name="Rectangle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9778" y="2994860"/>
            <a:ext cx="2108930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>
                <a:solidFill>
                  <a:srgbClr val="009FDF"/>
                </a:solidFill>
                <a:cs typeface="Arial" pitchFamily="34" charset="0"/>
              </a:rPr>
              <a:t>Динамика </a:t>
            </a:r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общего количества акционеров Банка </a:t>
            </a:r>
            <a:endParaRPr lang="ru-RU" sz="105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74" name="Rectangle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6193" y="2987166"/>
            <a:ext cx="2463607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>
                <a:solidFill>
                  <a:srgbClr val="009FDF"/>
                </a:solidFill>
                <a:cs typeface="Arial" pitchFamily="34" charset="0"/>
              </a:rPr>
              <a:t>Динамика количества </a:t>
            </a:r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розничных акционеров в </a:t>
            </a:r>
            <a:r>
              <a:rPr lang="ru-RU" sz="1050" dirty="0">
                <a:solidFill>
                  <a:srgbClr val="009FDF"/>
                </a:solidFill>
                <a:cs typeface="Arial" pitchFamily="34" charset="0"/>
              </a:rPr>
              <a:t>2018 году</a:t>
            </a:r>
          </a:p>
        </p:txBody>
      </p:sp>
      <p:graphicFrame>
        <p:nvGraphicFramePr>
          <p:cNvPr id="75" name="Диаграмма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527345"/>
              </p:ext>
            </p:extLst>
          </p:nvPr>
        </p:nvGraphicFramePr>
        <p:xfrm>
          <a:off x="3041830" y="3307599"/>
          <a:ext cx="2558635" cy="104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2"/>
          </a:graphicData>
        </a:graphic>
      </p:graphicFrame>
      <p:sp>
        <p:nvSpPr>
          <p:cNvPr id="86" name="Прямоугольник 126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18454" y="3408602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+9,2%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87" name="Прямоугольник 126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40336" y="3406243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+0,5%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90" name="Прямоугольник 126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764575" y="3391729"/>
            <a:ext cx="3994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800" b="1" dirty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+9,1%</a:t>
            </a:r>
          </a:p>
        </p:txBody>
      </p:sp>
      <p:graphicFrame>
        <p:nvGraphicFramePr>
          <p:cNvPr id="91" name="Диаграмма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3303815"/>
              </p:ext>
            </p:extLst>
          </p:nvPr>
        </p:nvGraphicFramePr>
        <p:xfrm>
          <a:off x="115950" y="3297151"/>
          <a:ext cx="2655295" cy="1043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3"/>
          </a:graphicData>
        </a:graphic>
      </p:graphicFrame>
      <p:cxnSp>
        <p:nvCxnSpPr>
          <p:cNvPr id="92" name="Прямая соединительная линия 91"/>
          <p:cNvCxnSpPr/>
          <p:nvPr/>
        </p:nvCxnSpPr>
        <p:spPr>
          <a:xfrm>
            <a:off x="822282" y="3728090"/>
            <a:ext cx="0" cy="440227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Прямоугольник 126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8423" y="3599956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-0,5%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 flipH="1">
            <a:off x="1441476" y="3701044"/>
            <a:ext cx="1622" cy="46800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126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46712" y="3556582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</a:t>
            </a:r>
            <a:r>
              <a:rPr lang="ru-RU" altLang="ru-RU" sz="700" dirty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5</a:t>
            </a: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,2%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738127" y="3728090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126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76782" y="3433916"/>
            <a:ext cx="3994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800" b="1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+28,9%</a:t>
            </a:r>
            <a:endParaRPr lang="ru-RU" altLang="ru-RU" sz="7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01" name="Прямоугольник 126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3834" y="4409089"/>
            <a:ext cx="62714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6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Физические лица</a:t>
            </a:r>
            <a:endParaRPr lang="ru-RU" altLang="ru-RU" sz="5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02" name="Прямоугольник 126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02874" y="4408302"/>
            <a:ext cx="998219" cy="9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6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Юридические лица</a:t>
            </a:r>
            <a:endParaRPr lang="ru-RU" altLang="ru-RU" sz="5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03" name="Прямоугольник 9"/>
          <p:cNvSpPr>
            <a:spLocks noChangeArrowheads="1"/>
          </p:cNvSpPr>
          <p:nvPr/>
        </p:nvSpPr>
        <p:spPr bwMode="auto">
          <a:xfrm>
            <a:off x="250965" y="4431513"/>
            <a:ext cx="334249" cy="45719"/>
          </a:xfrm>
          <a:prstGeom prst="rect">
            <a:avLst/>
          </a:prstGeom>
          <a:solidFill>
            <a:srgbClr val="002882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04" name="Прямоугольник 9"/>
          <p:cNvSpPr>
            <a:spLocks noChangeArrowheads="1"/>
          </p:cNvSpPr>
          <p:nvPr/>
        </p:nvSpPr>
        <p:spPr bwMode="auto">
          <a:xfrm>
            <a:off x="1443902" y="4431513"/>
            <a:ext cx="334249" cy="45719"/>
          </a:xfrm>
          <a:prstGeom prst="rect">
            <a:avLst/>
          </a:prstGeom>
          <a:solidFill>
            <a:srgbClr val="2DB9FF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2057499" y="3610651"/>
            <a:ext cx="1830" cy="566557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1350779" y="3686362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1961175" y="3575815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19225" y="3549422"/>
            <a:ext cx="0" cy="634714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3626100" y="3541258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4320247" y="3549422"/>
            <a:ext cx="0" cy="634714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235286" y="3541258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4934861" y="3543072"/>
            <a:ext cx="0" cy="634714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>
            <a:off x="4849900" y="3534908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4" name="Диаграмма 1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066456"/>
              </p:ext>
            </p:extLst>
          </p:nvPr>
        </p:nvGraphicFramePr>
        <p:xfrm>
          <a:off x="5867039" y="2807379"/>
          <a:ext cx="2612644" cy="1602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4"/>
          </a:graphicData>
        </a:graphic>
      </p:graphicFrame>
      <p:sp>
        <p:nvSpPr>
          <p:cNvPr id="115" name="Rectangle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76807" y="2978950"/>
            <a:ext cx="2809331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Динамика изменения среднего пакета у розничных акционеров, тыс. акций</a:t>
            </a:r>
            <a:endParaRPr lang="ru-RU" sz="105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929097" y="4324454"/>
            <a:ext cx="296991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Среднегодовая </a:t>
            </a:r>
            <a:r>
              <a:rPr lang="ru-RU" sz="600" kern="0" dirty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с</a:t>
            </a:r>
            <a:r>
              <a:rPr lang="ru-RU" sz="600" kern="0" dirty="0" smtClean="0">
                <a:solidFill>
                  <a:srgbClr val="FFFFFF">
                    <a:lumMod val="50000"/>
                  </a:srgbClr>
                </a:solidFill>
                <a:cs typeface="Arial" panose="020B0604020202020204" pitchFamily="34" charset="0"/>
              </a:rPr>
              <a:t>тоимость пакета акций приблизительна равна 119 400 руб.</a:t>
            </a:r>
            <a:endParaRPr lang="ru-RU" sz="600" kern="0" dirty="0">
              <a:solidFill>
                <a:srgbClr val="FFFFFF">
                  <a:lumMod val="50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120" name="Прямоугольник 126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399479" y="3607645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</a:t>
            </a: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0,05%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23" name="Прямоугольник 126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49513" y="3576548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+10,3%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26" name="Прямоугольник 126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579867" y="3448999"/>
            <a:ext cx="399408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800" b="1" dirty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+45,2%</a:t>
            </a:r>
          </a:p>
        </p:txBody>
      </p:sp>
      <p:cxnSp>
        <p:nvCxnSpPr>
          <p:cNvPr id="128" name="Прямая соединительная линия 127"/>
          <p:cNvCxnSpPr/>
          <p:nvPr/>
        </p:nvCxnSpPr>
        <p:spPr>
          <a:xfrm>
            <a:off x="6593338" y="3735356"/>
            <a:ext cx="0" cy="440227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единительная линия 128"/>
          <p:cNvCxnSpPr/>
          <p:nvPr/>
        </p:nvCxnSpPr>
        <p:spPr>
          <a:xfrm flipH="1">
            <a:off x="7188040" y="3704682"/>
            <a:ext cx="1622" cy="46800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6509183" y="3735356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H="1">
            <a:off x="7779571" y="3606125"/>
            <a:ext cx="1830" cy="566557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7097343" y="3706328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7691411" y="3587617"/>
            <a:ext cx="180000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05498" y="4680277"/>
            <a:ext cx="1731115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Розничные акционеры по типу приобретения акций</a:t>
            </a:r>
            <a:endParaRPr lang="en-GB" sz="105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137" name="Rectangle 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134073" y="4689802"/>
            <a:ext cx="2216708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Возрастная структура акционеров</a:t>
            </a:r>
            <a:endParaRPr lang="ru-RU" sz="105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138" name="TextBox 137"/>
          <p:cNvSpPr txBox="1"/>
          <p:nvPr>
            <p:custDataLst>
              <p:tags r:id="rId20"/>
            </p:custDataLst>
          </p:nvPr>
        </p:nvSpPr>
        <p:spPr>
          <a:xfrm>
            <a:off x="4165863" y="5144158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&lt; 20 лет</a:t>
            </a:r>
          </a:p>
          <a:p>
            <a:r>
              <a:rPr lang="ru-RU" sz="700" b="1" dirty="0">
                <a:solidFill>
                  <a:srgbClr val="00AAFF"/>
                </a:solidFill>
                <a:cs typeface="Arial" panose="020B0604020202020204" pitchFamily="34" charset="0"/>
              </a:rPr>
              <a:t>0,5%</a:t>
            </a:r>
          </a:p>
        </p:txBody>
      </p:sp>
      <p:sp>
        <p:nvSpPr>
          <p:cNvPr id="139" name="TextBox 138"/>
          <p:cNvSpPr txBox="1"/>
          <p:nvPr>
            <p:custDataLst>
              <p:tags r:id="rId21"/>
            </p:custDataLst>
          </p:nvPr>
        </p:nvSpPr>
        <p:spPr>
          <a:xfrm>
            <a:off x="4169505" y="5542705"/>
            <a:ext cx="1163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От 20 до 35 лет</a:t>
            </a:r>
          </a:p>
          <a:p>
            <a:r>
              <a:rPr lang="ru-RU" sz="700" b="1" dirty="0">
                <a:solidFill>
                  <a:srgbClr val="00AAFF"/>
                </a:solidFill>
                <a:cs typeface="Arial" panose="020B0604020202020204" pitchFamily="34" charset="0"/>
              </a:rPr>
              <a:t>23%</a:t>
            </a:r>
          </a:p>
        </p:txBody>
      </p:sp>
      <p:sp>
        <p:nvSpPr>
          <p:cNvPr id="140" name="TextBox 139"/>
          <p:cNvSpPr txBox="1"/>
          <p:nvPr>
            <p:custDataLst>
              <p:tags r:id="rId22"/>
            </p:custDataLst>
          </p:nvPr>
        </p:nvSpPr>
        <p:spPr>
          <a:xfrm>
            <a:off x="4169188" y="5955008"/>
            <a:ext cx="1170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От 35 до 50 лет</a:t>
            </a:r>
          </a:p>
          <a:p>
            <a:r>
              <a:rPr lang="ru-RU" sz="700" b="1" dirty="0">
                <a:solidFill>
                  <a:srgbClr val="00AAFF"/>
                </a:solidFill>
                <a:cs typeface="Arial" panose="020B0604020202020204" pitchFamily="34" charset="0"/>
              </a:rPr>
              <a:t>37%</a:t>
            </a:r>
          </a:p>
        </p:txBody>
      </p:sp>
      <p:sp>
        <p:nvSpPr>
          <p:cNvPr id="141" name="TextBox 140"/>
          <p:cNvSpPr txBox="1"/>
          <p:nvPr>
            <p:custDataLst>
              <p:tags r:id="rId23"/>
            </p:custDataLst>
          </p:nvPr>
        </p:nvSpPr>
        <p:spPr>
          <a:xfrm>
            <a:off x="4930948" y="5148692"/>
            <a:ext cx="1365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От 50 до 65 лет</a:t>
            </a:r>
          </a:p>
          <a:p>
            <a:r>
              <a:rPr lang="ru-RU" sz="700" b="1" dirty="0">
                <a:solidFill>
                  <a:srgbClr val="00AAFF"/>
                </a:solidFill>
                <a:cs typeface="Arial" panose="020B0604020202020204" pitchFamily="34" charset="0"/>
              </a:rPr>
              <a:t>25%</a:t>
            </a:r>
          </a:p>
        </p:txBody>
      </p:sp>
      <p:sp>
        <p:nvSpPr>
          <p:cNvPr id="142" name="TextBox 141"/>
          <p:cNvSpPr txBox="1"/>
          <p:nvPr>
            <p:custDataLst>
              <p:tags r:id="rId24"/>
            </p:custDataLst>
          </p:nvPr>
        </p:nvSpPr>
        <p:spPr>
          <a:xfrm>
            <a:off x="4934590" y="5548147"/>
            <a:ext cx="1388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От 65 до 80 лет</a:t>
            </a:r>
          </a:p>
          <a:p>
            <a:r>
              <a:rPr lang="ru-RU" sz="700" b="1" dirty="0">
                <a:solidFill>
                  <a:srgbClr val="00AAFF"/>
                </a:solidFill>
                <a:cs typeface="Arial" panose="020B0604020202020204" pitchFamily="34" charset="0"/>
              </a:rPr>
              <a:t>13%</a:t>
            </a:r>
          </a:p>
        </p:txBody>
      </p:sp>
      <p:sp>
        <p:nvSpPr>
          <p:cNvPr id="143" name="TextBox 142"/>
          <p:cNvSpPr txBox="1"/>
          <p:nvPr>
            <p:custDataLst>
              <p:tags r:id="rId25"/>
            </p:custDataLst>
          </p:nvPr>
        </p:nvSpPr>
        <p:spPr>
          <a:xfrm>
            <a:off x="4895618" y="5953192"/>
            <a:ext cx="1395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&gt; 80 лет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1,5%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46" name="Прямоугольник 9"/>
          <p:cNvSpPr>
            <a:spLocks noChangeArrowheads="1"/>
          </p:cNvSpPr>
          <p:nvPr/>
        </p:nvSpPr>
        <p:spPr bwMode="auto">
          <a:xfrm>
            <a:off x="4256179" y="5118278"/>
            <a:ext cx="324000" cy="36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47" name="Прямоугольник 9"/>
          <p:cNvSpPr>
            <a:spLocks noChangeArrowheads="1"/>
          </p:cNvSpPr>
          <p:nvPr/>
        </p:nvSpPr>
        <p:spPr bwMode="auto">
          <a:xfrm>
            <a:off x="4259821" y="5530689"/>
            <a:ext cx="324000" cy="36000"/>
          </a:xfrm>
          <a:prstGeom prst="rect">
            <a:avLst/>
          </a:prstGeom>
          <a:solidFill>
            <a:srgbClr val="002882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48" name="Прямоугольник 9"/>
          <p:cNvSpPr>
            <a:spLocks noChangeArrowheads="1"/>
          </p:cNvSpPr>
          <p:nvPr/>
        </p:nvSpPr>
        <p:spPr bwMode="auto">
          <a:xfrm>
            <a:off x="4259821" y="5919008"/>
            <a:ext cx="324000" cy="36000"/>
          </a:xfrm>
          <a:prstGeom prst="rect">
            <a:avLst/>
          </a:prstGeom>
          <a:solidFill>
            <a:srgbClr val="2DB9FF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49" name="Прямоугольник 9"/>
          <p:cNvSpPr>
            <a:spLocks noChangeArrowheads="1"/>
          </p:cNvSpPr>
          <p:nvPr/>
        </p:nvSpPr>
        <p:spPr bwMode="auto">
          <a:xfrm>
            <a:off x="4999702" y="5118278"/>
            <a:ext cx="324000" cy="36000"/>
          </a:xfrm>
          <a:prstGeom prst="rect">
            <a:avLst/>
          </a:prstGeom>
          <a:solidFill>
            <a:srgbClr val="78B497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50" name="Прямоугольник 9"/>
          <p:cNvSpPr>
            <a:spLocks noChangeArrowheads="1"/>
          </p:cNvSpPr>
          <p:nvPr/>
        </p:nvSpPr>
        <p:spPr bwMode="auto">
          <a:xfrm>
            <a:off x="4976581" y="5530689"/>
            <a:ext cx="324000" cy="3600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51" name="Прямоугольник 9"/>
          <p:cNvSpPr>
            <a:spLocks noChangeArrowheads="1"/>
          </p:cNvSpPr>
          <p:nvPr/>
        </p:nvSpPr>
        <p:spPr bwMode="auto">
          <a:xfrm>
            <a:off x="4982931" y="5922142"/>
            <a:ext cx="324000" cy="36000"/>
          </a:xfrm>
          <a:prstGeom prst="rect">
            <a:avLst/>
          </a:prstGeom>
          <a:solidFill>
            <a:srgbClr val="EA6B50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56525" y="5022936"/>
            <a:ext cx="4462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002882"/>
                </a:solidFill>
              </a:rPr>
              <a:t>2017</a:t>
            </a:r>
            <a:endParaRPr lang="ru-RU" sz="800" b="1" dirty="0">
              <a:solidFill>
                <a:srgbClr val="002882"/>
              </a:solidFill>
            </a:endParaRPr>
          </a:p>
        </p:txBody>
      </p:sp>
      <p:sp>
        <p:nvSpPr>
          <p:cNvPr id="154" name="TextBox 153"/>
          <p:cNvSpPr txBox="1"/>
          <p:nvPr>
            <p:custDataLst>
              <p:tags r:id="rId26"/>
            </p:custDataLst>
          </p:nvPr>
        </p:nvSpPr>
        <p:spPr>
          <a:xfrm>
            <a:off x="1542855" y="617218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Бывшие акционеры </a:t>
            </a:r>
          </a:p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          ВТБ 24              </a:t>
            </a:r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2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56" name="TextBox 155"/>
          <p:cNvSpPr txBox="1"/>
          <p:nvPr>
            <p:custDataLst>
              <p:tags r:id="rId27"/>
            </p:custDataLst>
          </p:nvPr>
        </p:nvSpPr>
        <p:spPr>
          <a:xfrm>
            <a:off x="1475424" y="5272322"/>
            <a:ext cx="1172565" cy="377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Приобрели акции на вторичном </a:t>
            </a:r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рынке</a:t>
            </a:r>
            <a:endParaRPr lang="ru-RU" sz="700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157" name="TextBox 156"/>
          <p:cNvSpPr txBox="1"/>
          <p:nvPr>
            <p:custDataLst>
              <p:tags r:id="rId28"/>
            </p:custDataLst>
          </p:nvPr>
        </p:nvSpPr>
        <p:spPr>
          <a:xfrm>
            <a:off x="1267274" y="5621365"/>
            <a:ext cx="15945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Участники </a:t>
            </a:r>
            <a:r>
              <a:rPr lang="en-US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IPO</a:t>
            </a:r>
            <a:endParaRPr lang="ru-RU" sz="700" dirty="0" smtClean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>
            <p:custDataLst>
              <p:tags r:id="rId29"/>
            </p:custDataLst>
          </p:nvPr>
        </p:nvSpPr>
        <p:spPr>
          <a:xfrm>
            <a:off x="1456374" y="5881517"/>
            <a:ext cx="121513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Бывшие акционеры </a:t>
            </a:r>
          </a:p>
          <a:p>
            <a:pPr algn="ct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ВТБ Северо-Запад </a:t>
            </a:r>
            <a:r>
              <a:rPr lang="ru-RU" sz="800" baseline="30000" dirty="0" smtClean="0">
                <a:solidFill>
                  <a:srgbClr val="002882"/>
                </a:solidFill>
              </a:rPr>
              <a:t>(3)</a:t>
            </a:r>
            <a:endParaRPr lang="ru-RU" sz="700" dirty="0" smtClean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159" name="Прямоугольник 9"/>
          <p:cNvSpPr>
            <a:spLocks noChangeArrowheads="1"/>
          </p:cNvSpPr>
          <p:nvPr/>
        </p:nvSpPr>
        <p:spPr bwMode="auto">
          <a:xfrm>
            <a:off x="2537810" y="6255790"/>
            <a:ext cx="324000" cy="36000"/>
          </a:xfrm>
          <a:prstGeom prst="rect">
            <a:avLst/>
          </a:prstGeom>
          <a:solidFill>
            <a:srgbClr val="F1CC56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60" name="Прямоугольник 9"/>
          <p:cNvSpPr>
            <a:spLocks noChangeArrowheads="1"/>
          </p:cNvSpPr>
          <p:nvPr/>
        </p:nvSpPr>
        <p:spPr bwMode="auto">
          <a:xfrm>
            <a:off x="2537810" y="5906770"/>
            <a:ext cx="324000" cy="36000"/>
          </a:xfrm>
          <a:prstGeom prst="rect">
            <a:avLst/>
          </a:prstGeom>
          <a:solidFill>
            <a:srgbClr val="78B497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61" name="Прямоугольник 9"/>
          <p:cNvSpPr>
            <a:spLocks noChangeArrowheads="1"/>
          </p:cNvSpPr>
          <p:nvPr/>
        </p:nvSpPr>
        <p:spPr bwMode="auto">
          <a:xfrm>
            <a:off x="2537810" y="5589490"/>
            <a:ext cx="324000" cy="36000"/>
          </a:xfrm>
          <a:prstGeom prst="rect">
            <a:avLst/>
          </a:prstGeom>
          <a:solidFill>
            <a:srgbClr val="2DB9FF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62" name="Прямоугольник 9"/>
          <p:cNvSpPr>
            <a:spLocks noChangeArrowheads="1"/>
          </p:cNvSpPr>
          <p:nvPr/>
        </p:nvSpPr>
        <p:spPr bwMode="auto">
          <a:xfrm>
            <a:off x="2537810" y="5291693"/>
            <a:ext cx="324000" cy="36000"/>
          </a:xfrm>
          <a:prstGeom prst="rect">
            <a:avLst/>
          </a:prstGeom>
          <a:solidFill>
            <a:srgbClr val="002882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506004" y="5027563"/>
            <a:ext cx="4908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>
                <a:solidFill>
                  <a:srgbClr val="002882"/>
                </a:solidFill>
              </a:rPr>
              <a:t>2018</a:t>
            </a:r>
            <a:endParaRPr lang="ru-RU" sz="800" b="1" dirty="0">
              <a:solidFill>
                <a:srgbClr val="002882"/>
              </a:solidFill>
            </a:endParaRPr>
          </a:p>
        </p:txBody>
      </p:sp>
      <p:sp>
        <p:nvSpPr>
          <p:cNvPr id="164" name="Прямоугольник 9"/>
          <p:cNvSpPr>
            <a:spLocks noChangeArrowheads="1"/>
          </p:cNvSpPr>
          <p:nvPr/>
        </p:nvSpPr>
        <p:spPr bwMode="auto">
          <a:xfrm>
            <a:off x="1277670" y="5296320"/>
            <a:ext cx="324000" cy="36000"/>
          </a:xfrm>
          <a:prstGeom prst="rect">
            <a:avLst/>
          </a:prstGeom>
          <a:solidFill>
            <a:srgbClr val="33539B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65" name="Прямоугольник 9"/>
          <p:cNvSpPr>
            <a:spLocks noChangeArrowheads="1"/>
          </p:cNvSpPr>
          <p:nvPr/>
        </p:nvSpPr>
        <p:spPr bwMode="auto">
          <a:xfrm>
            <a:off x="1277670" y="5589490"/>
            <a:ext cx="324000" cy="36000"/>
          </a:xfrm>
          <a:prstGeom prst="rect">
            <a:avLst/>
          </a:prstGeom>
          <a:solidFill>
            <a:srgbClr val="AFE4FF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66" name="Прямоугольник 9"/>
          <p:cNvSpPr>
            <a:spLocks noChangeArrowheads="1"/>
          </p:cNvSpPr>
          <p:nvPr/>
        </p:nvSpPr>
        <p:spPr bwMode="auto">
          <a:xfrm>
            <a:off x="1277670" y="5914028"/>
            <a:ext cx="324000" cy="36000"/>
          </a:xfrm>
          <a:prstGeom prst="rect">
            <a:avLst/>
          </a:prstGeom>
          <a:solidFill>
            <a:srgbClr val="D6E08D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rgbClr val="FFFFFF">
                  <a:lumMod val="50000"/>
                </a:srgbClr>
              </a:solidFill>
              <a:latin typeface="Arial"/>
              <a:cs typeface="Arial" pitchFamily="34" charset="0"/>
            </a:endParaRPr>
          </a:p>
        </p:txBody>
      </p:sp>
      <p:sp>
        <p:nvSpPr>
          <p:cNvPr id="167" name="Прямоугольник 1265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186344" y="5353818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45%</a:t>
            </a:r>
            <a:endParaRPr lang="ru-RU" altLang="ru-RU" sz="600" b="1" dirty="0">
              <a:solidFill>
                <a:srgbClr val="00AAFF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68" name="Прямоугольник 126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30810" y="5353818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5</a:t>
            </a:r>
            <a:r>
              <a:rPr lang="en-US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6</a:t>
            </a:r>
            <a:r>
              <a:rPr lang="ru-RU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%</a:t>
            </a:r>
            <a:endParaRPr lang="ru-RU" altLang="ru-RU" sz="600" b="1" dirty="0">
              <a:solidFill>
                <a:srgbClr val="00AAFF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69" name="Прямоугольник 126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186344" y="5643293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49%</a:t>
            </a:r>
            <a:endParaRPr lang="ru-RU" altLang="ru-RU" sz="600" b="1" dirty="0">
              <a:solidFill>
                <a:srgbClr val="00AAFF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70" name="Прямоугольник 126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430810" y="5643293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37%</a:t>
            </a:r>
            <a:endParaRPr lang="ru-RU" altLang="ru-RU" sz="600" b="1" dirty="0">
              <a:solidFill>
                <a:srgbClr val="00AAFF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71" name="Прямоугольник 126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186344" y="5949810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b="1" dirty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6</a:t>
            </a:r>
            <a:r>
              <a:rPr lang="ru-RU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%</a:t>
            </a:r>
            <a:endParaRPr lang="ru-RU" altLang="ru-RU" sz="600" b="1" dirty="0">
              <a:solidFill>
                <a:srgbClr val="00AAFF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72" name="Прямоугольник 126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30810" y="5954552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ru-RU" sz="700" b="1" dirty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5</a:t>
            </a:r>
            <a:r>
              <a:rPr lang="ru-RU" altLang="ru-RU" sz="700" b="1" dirty="0" smtClean="0">
                <a:solidFill>
                  <a:srgbClr val="00AAFF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%</a:t>
            </a:r>
            <a:endParaRPr lang="ru-RU" altLang="ru-RU" sz="600" b="1" dirty="0">
              <a:solidFill>
                <a:srgbClr val="00AAFF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6004411" y="4471861"/>
            <a:ext cx="31499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A2973"/>
                </a:solidFill>
                <a:cs typeface="Arial" pitchFamily="34" charset="0"/>
              </a:rPr>
              <a:t> </a:t>
            </a:r>
            <a:endParaRPr lang="ru-RU" sz="900" dirty="0">
              <a:solidFill>
                <a:srgbClr val="0A2973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AAFF"/>
              </a:buClr>
              <a:buSzPct val="105000"/>
            </a:pP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В 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течение 2018 года </a:t>
            </a:r>
            <a:r>
              <a:rPr lang="ru-RU" sz="1000" b="1" dirty="0">
                <a:solidFill>
                  <a:srgbClr val="00AAFF"/>
                </a:solidFill>
                <a:cs typeface="Arial" pitchFamily="34" charset="0"/>
              </a:rPr>
              <a:t>наблюдается устойчивый рост </a:t>
            </a:r>
            <a:r>
              <a:rPr lang="ru-RU" sz="1000" b="1" dirty="0" smtClean="0">
                <a:solidFill>
                  <a:srgbClr val="00AAFF"/>
                </a:solidFill>
                <a:cs typeface="Arial" pitchFamily="34" charset="0"/>
              </a:rPr>
              <a:t>числа </a:t>
            </a:r>
            <a:r>
              <a:rPr lang="ru-RU" sz="1000" b="1" dirty="0">
                <a:solidFill>
                  <a:srgbClr val="00AAFF"/>
                </a:solidFill>
                <a:cs typeface="Arial" pitchFamily="34" charset="0"/>
              </a:rPr>
              <a:t>акционеров и размера среднего пакета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у 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частных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инвесторов</a:t>
            </a:r>
            <a:r>
              <a:rPr lang="en-US" sz="900" dirty="0" smtClean="0">
                <a:solidFill>
                  <a:srgbClr val="002882"/>
                </a:solidFill>
                <a:cs typeface="Arial" pitchFamily="34" charset="0"/>
              </a:rPr>
              <a:t>. </a:t>
            </a:r>
            <a:endParaRPr lang="ru-RU" sz="900" dirty="0" smtClean="0">
              <a:solidFill>
                <a:srgbClr val="002882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AAFF"/>
              </a:buClr>
              <a:buSzPct val="105000"/>
            </a:pPr>
            <a:endParaRPr lang="ru-RU" sz="600" dirty="0" smtClean="0">
              <a:solidFill>
                <a:srgbClr val="002882"/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AAFF"/>
              </a:buClr>
              <a:buSzPct val="105000"/>
            </a:pP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Факторами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, способствовавшими расширению акционерной базы, являлись: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00AAFF"/>
              </a:buClr>
              <a:buSzPct val="105000"/>
            </a:pP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     </a:t>
            </a:r>
            <a:endParaRPr lang="ru-RU" sz="9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175" name="TextBox 174"/>
          <p:cNvSpPr txBox="1"/>
          <p:nvPr>
            <p:custDataLst>
              <p:tags r:id="rId36"/>
            </p:custDataLst>
          </p:nvPr>
        </p:nvSpPr>
        <p:spPr>
          <a:xfrm>
            <a:off x="6004411" y="5468613"/>
            <a:ext cx="3117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привлекательная </a:t>
            </a:r>
            <a:r>
              <a:rPr lang="ru-RU" sz="900" dirty="0">
                <a:solidFill>
                  <a:srgbClr val="002882"/>
                </a:solidFill>
                <a:cs typeface="Arial" panose="020B0604020202020204" pitchFamily="34" charset="0"/>
              </a:rPr>
              <a:t>цена акций (низкий порог </a:t>
            </a: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входа)</a:t>
            </a:r>
          </a:p>
          <a:p>
            <a:pPr marL="171450" indent="-171450"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дивидендная </a:t>
            </a:r>
            <a:r>
              <a:rPr lang="ru-RU" sz="900" dirty="0">
                <a:solidFill>
                  <a:srgbClr val="002882"/>
                </a:solidFill>
                <a:cs typeface="Arial" panose="020B0604020202020204" pitchFamily="34" charset="0"/>
              </a:rPr>
              <a:t>политика </a:t>
            </a: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(размер дивидендов вырос в </a:t>
            </a:r>
            <a:r>
              <a:rPr lang="ru-RU" sz="900" dirty="0">
                <a:solidFill>
                  <a:srgbClr val="002882"/>
                </a:solidFill>
                <a:cs typeface="Arial" panose="020B0604020202020204" pitchFamily="34" charset="0"/>
              </a:rPr>
              <a:t>3 раза </a:t>
            </a: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по сравнению с предыдущим годом)</a:t>
            </a:r>
          </a:p>
          <a:p>
            <a:pPr marL="171450" indent="-171450"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900" dirty="0">
                <a:solidFill>
                  <a:srgbClr val="002882"/>
                </a:solidFill>
                <a:cs typeface="Arial" panose="020B0604020202020204" pitchFamily="34" charset="0"/>
              </a:rPr>
              <a:t>расширенная программа льгот и привилегий для акционеров </a:t>
            </a: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ВТБ</a:t>
            </a:r>
            <a:endParaRPr lang="ru-RU" sz="900" dirty="0" smtClean="0">
              <a:solidFill>
                <a:srgbClr val="00AAFF"/>
              </a:solidFill>
              <a:cs typeface="Arial" panose="020B0604020202020204" pitchFamily="34" charset="0"/>
            </a:endParaRPr>
          </a:p>
          <a:p>
            <a:pPr marL="171450" indent="-171450">
              <a:buClr>
                <a:srgbClr val="00AAFF"/>
              </a:buClr>
              <a:buFont typeface="Wingdings" panose="05000000000000000000" pitchFamily="2" charset="2"/>
              <a:buChar char="§"/>
            </a:pP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реализация </a:t>
            </a:r>
            <a:r>
              <a:rPr lang="ru-RU" sz="900" dirty="0">
                <a:solidFill>
                  <a:srgbClr val="002882"/>
                </a:solidFill>
                <a:cs typeface="Arial" panose="020B0604020202020204" pitchFamily="34" charset="0"/>
              </a:rPr>
              <a:t>«Дорожной карты» по работе с </a:t>
            </a: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миноритарными</a:t>
            </a:r>
            <a:r>
              <a:rPr lang="en-US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 </a:t>
            </a:r>
            <a:r>
              <a:rPr lang="ru-RU" sz="900" dirty="0" smtClean="0">
                <a:solidFill>
                  <a:srgbClr val="002882"/>
                </a:solidFill>
                <a:cs typeface="Arial" panose="020B0604020202020204" pitchFamily="34" charset="0"/>
              </a:rPr>
              <a:t>акционерами</a:t>
            </a:r>
            <a:endParaRPr lang="ru-RU" sz="900" dirty="0">
              <a:solidFill>
                <a:srgbClr val="00AAFF"/>
              </a:solidFill>
              <a:cs typeface="Arial" panose="020B0604020202020204" pitchFamily="34" charset="0"/>
            </a:endParaRPr>
          </a:p>
          <a:p>
            <a:pPr marL="171450" indent="-171450">
              <a:buClr>
                <a:srgbClr val="00AAFF"/>
              </a:buClr>
              <a:buFont typeface="Wingdings" panose="05000000000000000000" pitchFamily="2" charset="2"/>
              <a:buChar char="§"/>
            </a:pPr>
            <a:endParaRPr lang="ru-RU" sz="90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cxnSp>
        <p:nvCxnSpPr>
          <p:cNvPr id="177" name="Прямая соединительная линия 176"/>
          <p:cNvCxnSpPr/>
          <p:nvPr/>
        </p:nvCxnSpPr>
        <p:spPr>
          <a:xfrm>
            <a:off x="6003995" y="4607504"/>
            <a:ext cx="0" cy="1913941"/>
          </a:xfrm>
          <a:prstGeom prst="line">
            <a:avLst/>
          </a:prstGeom>
          <a:ln w="1905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61509" y="6444335"/>
            <a:ext cx="67957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ru-RU" sz="600" dirty="0">
                <a:solidFill>
                  <a:schemeClr val="bg1">
                    <a:lumMod val="50000"/>
                  </a:schemeClr>
                </a:solidFill>
              </a:rPr>
              <a:t>См.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Приложение</a:t>
            </a:r>
            <a:r>
              <a:rPr lang="ru-RU" sz="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к Отчету  о взаимодействии Банка ВТБ (ПАО) с его акционерами в 2018 году;</a:t>
            </a:r>
          </a:p>
          <a:p>
            <a:pPr marL="228600" indent="-228600">
              <a:buFontTx/>
              <a:buAutoNum type="arabicParenBoth"/>
            </a:pP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На </a:t>
            </a:r>
            <a:r>
              <a:rPr lang="ru-RU" sz="600" dirty="0">
                <a:solidFill>
                  <a:schemeClr val="bg1">
                    <a:lumMod val="50000"/>
                  </a:schemeClr>
                </a:solidFill>
              </a:rPr>
              <a:t>основании проведенного анкетирования среди участников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мероприятия</a:t>
            </a:r>
          </a:p>
          <a:p>
            <a:pPr marL="228600" indent="-228600">
              <a:buFontTx/>
              <a:buAutoNum type="arabicParenBoth"/>
            </a:pP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Бывший </a:t>
            </a:r>
            <a:r>
              <a:rPr lang="ru-RU" sz="600" dirty="0" err="1" smtClean="0">
                <a:solidFill>
                  <a:schemeClr val="bg1">
                    <a:lumMod val="50000"/>
                  </a:schemeClr>
                </a:solidFill>
              </a:rPr>
              <a:t>ПромСтройБанк</a:t>
            </a:r>
            <a:endParaRPr lang="ru-RU" sz="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28600" indent="-228600">
              <a:buFontTx/>
              <a:buAutoNum type="arabicParenBoth"/>
            </a:pPr>
            <a:endParaRPr lang="ru-RU" sz="600" dirty="0">
              <a:solidFill>
                <a:schemeClr val="bg1">
                  <a:lumMod val="50000"/>
                </a:schemeClr>
              </a:solidFill>
            </a:endParaRPr>
          </a:p>
          <a:p>
            <a:pPr marL="228600" indent="-228600">
              <a:buAutoNum type="arabicParenBoth"/>
            </a:pPr>
            <a:endParaRPr lang="ru-RU" sz="6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7" name="Прямая соединительная линия 186"/>
          <p:cNvCxnSpPr/>
          <p:nvPr/>
        </p:nvCxnSpPr>
        <p:spPr>
          <a:xfrm flipH="1">
            <a:off x="5061534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flipH="1">
            <a:off x="18661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Прямая соединительная линия 189"/>
          <p:cNvCxnSpPr/>
          <p:nvPr/>
        </p:nvCxnSpPr>
        <p:spPr>
          <a:xfrm flipH="1">
            <a:off x="72667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единительная линия 190"/>
          <p:cNvCxnSpPr/>
          <p:nvPr/>
        </p:nvCxnSpPr>
        <p:spPr>
          <a:xfrm flipH="1">
            <a:off x="7902370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единительная линия 192"/>
          <p:cNvCxnSpPr/>
          <p:nvPr>
            <p:custDataLst>
              <p:tags r:id="rId37"/>
            </p:custDataLst>
          </p:nvPr>
        </p:nvCxnSpPr>
        <p:spPr>
          <a:xfrm>
            <a:off x="204099" y="762076"/>
            <a:ext cx="760412" cy="0"/>
          </a:xfrm>
          <a:prstGeom prst="line">
            <a:avLst/>
          </a:prstGeom>
          <a:ln w="38100">
            <a:solidFill>
              <a:srgbClr val="009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>
            <p:custDataLst>
              <p:tags r:id="rId38"/>
            </p:custDataLst>
          </p:nvPr>
        </p:nvSpPr>
        <p:spPr>
          <a:xfrm>
            <a:off x="206515" y="1475280"/>
            <a:ext cx="8066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1</a:t>
            </a:r>
            <a:r>
              <a:rPr lang="ru-RU" dirty="0" smtClean="0"/>
              <a:t>3</a:t>
            </a:r>
            <a:r>
              <a:rPr lang="en-US" dirty="0" smtClean="0"/>
              <a:t> </a:t>
            </a:r>
            <a:r>
              <a:rPr lang="ru-RU" b="0" dirty="0" smtClean="0"/>
              <a:t>в 2017 г</a:t>
            </a:r>
            <a:r>
              <a:rPr lang="ru-RU" dirty="0" smtClean="0"/>
              <a:t>.</a:t>
            </a:r>
            <a:endParaRPr lang="ru-RU" b="0" dirty="0"/>
          </a:p>
        </p:txBody>
      </p:sp>
      <p:sp>
        <p:nvSpPr>
          <p:cNvPr id="119" name="TextBox 118"/>
          <p:cNvSpPr txBox="1"/>
          <p:nvPr>
            <p:custDataLst>
              <p:tags r:id="rId39"/>
            </p:custDataLst>
          </p:nvPr>
        </p:nvSpPr>
        <p:spPr>
          <a:xfrm>
            <a:off x="2014879" y="2036452"/>
            <a:ext cx="1126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517 участников в 10 семинарах </a:t>
            </a:r>
            <a:r>
              <a:rPr lang="en-US" dirty="0" smtClean="0"/>
              <a:t> </a:t>
            </a:r>
            <a:r>
              <a:rPr lang="ru-RU" b="0" dirty="0" smtClean="0"/>
              <a:t>в 2017 г</a:t>
            </a:r>
            <a:r>
              <a:rPr lang="ru-RU" dirty="0" smtClean="0"/>
              <a:t>.</a:t>
            </a:r>
            <a:endParaRPr lang="ru-RU" b="0" dirty="0"/>
          </a:p>
        </p:txBody>
      </p:sp>
      <p:sp>
        <p:nvSpPr>
          <p:cNvPr id="121" name="TextBox 120"/>
          <p:cNvSpPr txBox="1"/>
          <p:nvPr>
            <p:custDataLst>
              <p:tags r:id="rId40"/>
            </p:custDataLst>
          </p:nvPr>
        </p:nvSpPr>
        <p:spPr>
          <a:xfrm>
            <a:off x="2064542" y="1209626"/>
            <a:ext cx="9654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1</a:t>
            </a:r>
            <a:r>
              <a:rPr lang="ru-RU" dirty="0"/>
              <a:t> </a:t>
            </a:r>
            <a:r>
              <a:rPr lang="ru-RU" dirty="0" smtClean="0"/>
              <a:t>144 </a:t>
            </a:r>
            <a:r>
              <a:rPr lang="en-US" dirty="0" smtClean="0"/>
              <a:t> </a:t>
            </a:r>
            <a:r>
              <a:rPr lang="ru-RU" b="0" dirty="0" smtClean="0"/>
              <a:t>в 2017 г</a:t>
            </a:r>
            <a:r>
              <a:rPr lang="ru-RU" dirty="0" smtClean="0"/>
              <a:t>.</a:t>
            </a:r>
            <a:endParaRPr lang="ru-RU" b="0" dirty="0"/>
          </a:p>
        </p:txBody>
      </p:sp>
      <p:sp>
        <p:nvSpPr>
          <p:cNvPr id="122" name="TextBox 121"/>
          <p:cNvSpPr txBox="1"/>
          <p:nvPr>
            <p:custDataLst>
              <p:tags r:id="rId41"/>
            </p:custDataLst>
          </p:nvPr>
        </p:nvSpPr>
        <p:spPr>
          <a:xfrm>
            <a:off x="3244406" y="1513232"/>
            <a:ext cx="517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 smtClean="0">
                <a:solidFill>
                  <a:srgbClr val="002882"/>
                </a:solidFill>
              </a:rPr>
              <a:t>1</a:t>
            </a:r>
            <a:r>
              <a:rPr lang="ru-RU" dirty="0" smtClean="0">
                <a:solidFill>
                  <a:srgbClr val="002882"/>
                </a:solidFill>
              </a:rPr>
              <a:t>2</a:t>
            </a:r>
            <a:r>
              <a:rPr lang="en-US" dirty="0" smtClean="0">
                <a:solidFill>
                  <a:srgbClr val="002882"/>
                </a:solidFill>
              </a:rPr>
              <a:t> </a:t>
            </a:r>
            <a:r>
              <a:rPr lang="ru-RU" b="0" dirty="0" smtClean="0">
                <a:solidFill>
                  <a:srgbClr val="002882"/>
                </a:solidFill>
              </a:rPr>
              <a:t>в 2017 г</a:t>
            </a:r>
            <a:r>
              <a:rPr lang="ru-RU" dirty="0" smtClean="0">
                <a:solidFill>
                  <a:srgbClr val="002882"/>
                </a:solidFill>
              </a:rPr>
              <a:t>.</a:t>
            </a:r>
            <a:endParaRPr lang="ru-RU" b="0" dirty="0">
              <a:solidFill>
                <a:srgbClr val="002882"/>
              </a:solidFill>
            </a:endParaRPr>
          </a:p>
        </p:txBody>
      </p:sp>
      <p:sp>
        <p:nvSpPr>
          <p:cNvPr id="124" name="TextBox 123"/>
          <p:cNvSpPr txBox="1"/>
          <p:nvPr>
            <p:custDataLst>
              <p:tags r:id="rId42"/>
            </p:custDataLst>
          </p:nvPr>
        </p:nvSpPr>
        <p:spPr>
          <a:xfrm>
            <a:off x="3288596" y="2401312"/>
            <a:ext cx="517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pPr algn="l"/>
            <a:r>
              <a:rPr lang="ru-RU" dirty="0">
                <a:solidFill>
                  <a:srgbClr val="002882"/>
                </a:solidFill>
              </a:rPr>
              <a:t>3</a:t>
            </a:r>
            <a:r>
              <a:rPr lang="en-US" dirty="0" smtClean="0">
                <a:solidFill>
                  <a:srgbClr val="002882"/>
                </a:solidFill>
              </a:rPr>
              <a:t> </a:t>
            </a:r>
            <a:r>
              <a:rPr lang="ru-RU" b="0" dirty="0" smtClean="0">
                <a:solidFill>
                  <a:srgbClr val="002882"/>
                </a:solidFill>
              </a:rPr>
              <a:t>в 2017 г</a:t>
            </a:r>
            <a:r>
              <a:rPr lang="ru-RU" dirty="0" smtClean="0">
                <a:solidFill>
                  <a:srgbClr val="002882"/>
                </a:solidFill>
              </a:rPr>
              <a:t>.</a:t>
            </a:r>
            <a:endParaRPr lang="ru-RU" b="0" dirty="0">
              <a:solidFill>
                <a:srgbClr val="002882"/>
              </a:solidFill>
            </a:endParaRPr>
          </a:p>
        </p:txBody>
      </p:sp>
      <p:sp>
        <p:nvSpPr>
          <p:cNvPr id="125" name="TextBox 124"/>
          <p:cNvSpPr txBox="1"/>
          <p:nvPr>
            <p:custDataLst>
              <p:tags r:id="rId43"/>
            </p:custDataLst>
          </p:nvPr>
        </p:nvSpPr>
        <p:spPr>
          <a:xfrm>
            <a:off x="4809378" y="1567092"/>
            <a:ext cx="9654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pPr algn="ctr"/>
            <a:r>
              <a:rPr lang="ru-RU" dirty="0" smtClean="0"/>
              <a:t>318 </a:t>
            </a:r>
            <a:r>
              <a:rPr lang="ru-RU" b="0" dirty="0" smtClean="0"/>
              <a:t>в 2017 г</a:t>
            </a:r>
            <a:r>
              <a:rPr lang="ru-RU" dirty="0" smtClean="0"/>
              <a:t>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3894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Скругленный прямоугольник 44"/>
          <p:cNvSpPr/>
          <p:nvPr/>
        </p:nvSpPr>
        <p:spPr bwMode="auto">
          <a:xfrm>
            <a:off x="6032261" y="1187803"/>
            <a:ext cx="2928352" cy="621608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081195" y="1055771"/>
            <a:ext cx="27503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от</a:t>
            </a:r>
            <a:r>
              <a:rPr lang="ru-RU" sz="3600" b="1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cs typeface="Arial" pitchFamily="34" charset="0"/>
              </a:rPr>
              <a:t>45 </a:t>
            </a: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млн. акций</a:t>
            </a:r>
            <a:endParaRPr lang="en-US" baseline="300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3940" y="1143324"/>
            <a:ext cx="2749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от</a:t>
            </a:r>
            <a:r>
              <a:rPr lang="ru-RU" sz="3600" b="1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cs typeface="Arial" pitchFamily="34" charset="0"/>
              </a:rPr>
              <a:t>1 </a:t>
            </a: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акции</a:t>
            </a:r>
            <a:endParaRPr lang="en-US" sz="1400" baseline="300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3078671" y="1187802"/>
            <a:ext cx="2880320" cy="1314107"/>
          </a:xfrm>
          <a:prstGeom prst="roundRect">
            <a:avLst>
              <a:gd name="adj" fmla="val 9004"/>
            </a:avLst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130074" y="1182900"/>
            <a:ext cx="2878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от</a:t>
            </a:r>
            <a:r>
              <a:rPr lang="ru-RU" sz="3600" b="1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cs typeface="Arial" pitchFamily="34" charset="0"/>
              </a:rPr>
              <a:t>1,5</a:t>
            </a:r>
            <a:r>
              <a:rPr lang="ru-RU" sz="3600" b="1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млн. акций</a:t>
            </a:r>
            <a:endParaRPr lang="en-US" baseline="300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48" name="Прямоугольник 126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94866" y="2256559"/>
            <a:ext cx="2365660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42875" indent="-142875" eaLnBrk="0" hangingPunct="0">
              <a:buChar char="•"/>
              <a:defRPr sz="32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buFont typeface="Times" charset="0"/>
              <a:buChar char="•"/>
              <a:defRPr sz="28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buChar char="–"/>
              <a:defRPr sz="24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buFont typeface="Times" charset="0"/>
              <a:buChar char="•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>
                <a:solidFill>
                  <a:srgbClr val="0A2896"/>
                </a:solidFill>
                <a:latin typeface="VTB Group Cond"/>
              </a:rPr>
              <a:t>Пакет услуг «Прайм»</a:t>
            </a:r>
          </a:p>
        </p:txBody>
      </p:sp>
      <p:sp>
        <p:nvSpPr>
          <p:cNvPr id="50" name="Скругленный прямоугольник 49"/>
          <p:cNvSpPr/>
          <p:nvPr/>
        </p:nvSpPr>
        <p:spPr bwMode="auto">
          <a:xfrm>
            <a:off x="6032259" y="1884772"/>
            <a:ext cx="2928520" cy="617137"/>
          </a:xfrm>
          <a:prstGeom prst="roundRect">
            <a:avLst/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064109" y="1755632"/>
            <a:ext cx="28803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от</a:t>
            </a:r>
            <a:r>
              <a:rPr lang="ru-RU" sz="3600" b="1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B0F0"/>
                </a:solidFill>
                <a:cs typeface="Arial" pitchFamily="34" charset="0"/>
              </a:rPr>
              <a:t>450</a:t>
            </a:r>
            <a:r>
              <a:rPr lang="ru-RU" sz="3600" b="1" dirty="0" smtClean="0">
                <a:solidFill>
                  <a:srgbClr val="00B0F0"/>
                </a:solidFill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002882"/>
                </a:solidFill>
                <a:cs typeface="Arial" pitchFamily="34" charset="0"/>
              </a:rPr>
              <a:t>млн. акций</a:t>
            </a:r>
            <a:endParaRPr lang="en-US" sz="1400" baseline="30000" dirty="0">
              <a:solidFill>
                <a:srgbClr val="002882"/>
              </a:solidFill>
              <a:cs typeface="Arial" pitchFamily="34" charset="0"/>
            </a:endParaRPr>
          </a:p>
        </p:txBody>
      </p:sp>
      <p:graphicFrame>
        <p:nvGraphicFramePr>
          <p:cNvPr id="62" name="Диаграмма 6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775127"/>
              </p:ext>
            </p:extLst>
          </p:nvPr>
        </p:nvGraphicFramePr>
        <p:xfrm>
          <a:off x="370526" y="5139172"/>
          <a:ext cx="2596872" cy="198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198717" y="439792"/>
            <a:ext cx="8783358" cy="364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288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9pPr>
          </a:lstStyle>
          <a:p>
            <a:r>
              <a:rPr lang="ru-RU" sz="1300" dirty="0" smtClean="0"/>
              <a:t>СПЕЦИАЛЬНЫЕ ПРЕДЛОЖЕНИЯ ДЛЯ РОЗНИЧНЫХ АКЦИОНЕРОВ:  </a:t>
            </a:r>
          </a:p>
          <a:p>
            <a:r>
              <a:rPr lang="ru-RU" sz="1300" dirty="0" smtClean="0"/>
              <a:t>ВАЖНЫЙ ФАКТОР РОСТА И УЛУЧШЕНИЯ СТРУКТУРЫ АКЦИОНЕРНОЙ БАЗЫ</a:t>
            </a:r>
            <a:endParaRPr lang="en-US" sz="1300" dirty="0">
              <a:solidFill>
                <a:srgbClr val="C00000"/>
              </a:solidFill>
              <a:ea typeface="+mj-ea"/>
            </a:endParaRPr>
          </a:p>
        </p:txBody>
      </p:sp>
      <p:sp>
        <p:nvSpPr>
          <p:cNvPr id="8" name="Прямоугольник 126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5116" y="1814853"/>
            <a:ext cx="2533228" cy="961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42875" indent="-142875" eaLnBrk="0" hangingPunct="0">
              <a:buChar char="•"/>
              <a:defRPr sz="32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buFont typeface="Times" charset="0"/>
              <a:buChar char="•"/>
              <a:defRPr sz="28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buChar char="–"/>
              <a:defRPr sz="24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buFont typeface="Times" charset="0"/>
              <a:buChar char="•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 smtClean="0">
                <a:solidFill>
                  <a:srgbClr val="0A2896"/>
                </a:solidFill>
                <a:latin typeface="VTB Group Cond"/>
              </a:rPr>
              <a:t>Услуги </a:t>
            </a:r>
            <a:r>
              <a:rPr lang="ru-RU" altLang="ru-RU" sz="900" b="1" dirty="0">
                <a:solidFill>
                  <a:srgbClr val="0A2896"/>
                </a:solidFill>
                <a:latin typeface="VTB Group Cond"/>
              </a:rPr>
              <a:t>депозитария и регистратора</a:t>
            </a:r>
          </a:p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 smtClean="0">
                <a:solidFill>
                  <a:srgbClr val="0A2896"/>
                </a:solidFill>
                <a:latin typeface="VTB Group Cond"/>
              </a:rPr>
              <a:t>Пакет </a:t>
            </a:r>
            <a:r>
              <a:rPr lang="ru-RU" altLang="ru-RU" sz="900" b="1" dirty="0">
                <a:solidFill>
                  <a:srgbClr val="0A2896"/>
                </a:solidFill>
                <a:latin typeface="VTB Group Cond"/>
              </a:rPr>
              <a:t>услуг «Мультикарта</a:t>
            </a:r>
            <a:r>
              <a:rPr lang="ru-RU" altLang="ru-RU" sz="900" b="1" dirty="0" smtClean="0">
                <a:solidFill>
                  <a:srgbClr val="0A2896"/>
                </a:solidFill>
                <a:latin typeface="VTB Group Cond"/>
              </a:rPr>
              <a:t>»</a:t>
            </a:r>
          </a:p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>
                <a:solidFill>
                  <a:srgbClr val="0A2896"/>
                </a:solidFill>
                <a:latin typeface="VTB Group Cond"/>
              </a:rPr>
              <a:t>Страхование</a:t>
            </a:r>
          </a:p>
          <a:p>
            <a:pPr marL="0" algn="r">
              <a:buFontTx/>
              <a:buNone/>
            </a:pPr>
            <a:endParaRPr lang="ru-RU" altLang="ru-RU" sz="1050" b="1" dirty="0">
              <a:solidFill>
                <a:srgbClr val="0A2896"/>
              </a:solidFill>
              <a:latin typeface="VTB Group Cond"/>
            </a:endParaRPr>
          </a:p>
          <a:p>
            <a:pPr marL="0" algn="r">
              <a:buFontTx/>
              <a:buNone/>
            </a:pPr>
            <a:endParaRPr lang="ru-RU" altLang="ru-RU" sz="1050" b="1" dirty="0" smtClean="0">
              <a:solidFill>
                <a:srgbClr val="0A2896"/>
              </a:solidFill>
              <a:latin typeface="VTB Group Cond"/>
            </a:endParaRPr>
          </a:p>
        </p:txBody>
      </p:sp>
      <p:sp>
        <p:nvSpPr>
          <p:cNvPr id="25" name="Прямоугольник 126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91347" y="1825335"/>
            <a:ext cx="255939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42875" indent="-142875" eaLnBrk="0" hangingPunct="0">
              <a:buChar char="•"/>
              <a:defRPr sz="32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buFont typeface="Times" charset="0"/>
              <a:buChar char="•"/>
              <a:defRPr sz="28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buChar char="–"/>
              <a:defRPr sz="24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buFont typeface="Times" charset="0"/>
              <a:buChar char="•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>
                <a:solidFill>
                  <a:srgbClr val="0A2896"/>
                </a:solidFill>
                <a:latin typeface="VTB Group Cond"/>
              </a:rPr>
              <a:t>Кредиты наличными</a:t>
            </a:r>
          </a:p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>
                <a:solidFill>
                  <a:srgbClr val="0A2896"/>
                </a:solidFill>
                <a:latin typeface="VTB Group Cond"/>
              </a:rPr>
              <a:t>Рефинансирование</a:t>
            </a:r>
          </a:p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 smtClean="0">
                <a:solidFill>
                  <a:srgbClr val="0A2896"/>
                </a:solidFill>
                <a:latin typeface="VTB Group Cond"/>
              </a:rPr>
              <a:t>Ипотека</a:t>
            </a:r>
            <a:endParaRPr lang="ru-RU" altLang="ru-RU" sz="1000" b="1" dirty="0">
              <a:solidFill>
                <a:srgbClr val="0A2896"/>
              </a:solidFill>
              <a:latin typeface="VTB Group Cond"/>
            </a:endParaRPr>
          </a:p>
          <a:p>
            <a:pPr marL="0" algn="r">
              <a:buFontTx/>
              <a:buNone/>
            </a:pPr>
            <a:endParaRPr lang="ru-RU" altLang="ru-RU" sz="1000" b="1" dirty="0" smtClean="0">
              <a:solidFill>
                <a:srgbClr val="0A2896"/>
              </a:solidFill>
              <a:latin typeface="VTB Group Cond"/>
            </a:endParaRPr>
          </a:p>
        </p:txBody>
      </p:sp>
      <p:sp>
        <p:nvSpPr>
          <p:cNvPr id="43" name="Прямоугольник 126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41697" y="1583776"/>
            <a:ext cx="2445821" cy="18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42875" indent="-142875" eaLnBrk="0" hangingPunct="0">
              <a:buChar char="•"/>
              <a:defRPr sz="32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buFont typeface="Times" charset="0"/>
              <a:buChar char="•"/>
              <a:defRPr sz="28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buChar char="–"/>
              <a:defRPr sz="24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buFont typeface="Times" charset="0"/>
              <a:buChar char="•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A2973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0" algn="r">
              <a:lnSpc>
                <a:spcPct val="150000"/>
              </a:lnSpc>
              <a:buFontTx/>
              <a:buNone/>
            </a:pPr>
            <a:r>
              <a:rPr lang="ru-RU" altLang="ru-RU" sz="900" b="1" dirty="0">
                <a:solidFill>
                  <a:srgbClr val="0A2896"/>
                </a:solidFill>
                <a:latin typeface="VTB Group Cond"/>
              </a:rPr>
              <a:t>Пакет услуг «Привилегия»</a:t>
            </a:r>
          </a:p>
        </p:txBody>
      </p:sp>
      <p:graphicFrame>
        <p:nvGraphicFramePr>
          <p:cNvPr id="52" name="Диаграмма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640712"/>
              </p:ext>
            </p:extLst>
          </p:nvPr>
        </p:nvGraphicFramePr>
        <p:xfrm>
          <a:off x="86463" y="3408674"/>
          <a:ext cx="3008546" cy="1611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sp>
        <p:nvSpPr>
          <p:cNvPr id="54" name="TextBox 53"/>
          <p:cNvSpPr txBox="1"/>
          <p:nvPr>
            <p:custDataLst>
              <p:tags r:id="rId5"/>
            </p:custDataLst>
          </p:nvPr>
        </p:nvSpPr>
        <p:spPr>
          <a:xfrm>
            <a:off x="2540969" y="3547526"/>
            <a:ext cx="2706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Кредитные карты</a:t>
            </a:r>
            <a:endParaRPr lang="ru-RU" sz="700" dirty="0">
              <a:solidFill>
                <a:srgbClr val="002882"/>
              </a:solidFill>
              <a:cs typeface="Arial" panose="020B0604020202020204" pitchFamily="34" charset="0"/>
            </a:endParaRP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43,4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>
            <p:custDataLst>
              <p:tags r:id="rId6"/>
            </p:custDataLst>
          </p:nvPr>
        </p:nvSpPr>
        <p:spPr>
          <a:xfrm>
            <a:off x="2540812" y="3906265"/>
            <a:ext cx="1942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Потребительские кредиты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38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8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>
            <p:custDataLst>
              <p:tags r:id="rId7"/>
            </p:custDataLst>
          </p:nvPr>
        </p:nvSpPr>
        <p:spPr>
          <a:xfrm>
            <a:off x="2549133" y="4250878"/>
            <a:ext cx="1708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Ипотечные кредиты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15,1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8"/>
            </p:custDataLst>
          </p:nvPr>
        </p:nvSpPr>
        <p:spPr>
          <a:xfrm>
            <a:off x="2549121" y="4622432"/>
            <a:ext cx="2445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Автокредиты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3,5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>
            <p:custDataLst>
              <p:tags r:id="rId9"/>
            </p:custDataLst>
          </p:nvPr>
        </p:nvSpPr>
        <p:spPr>
          <a:xfrm>
            <a:off x="2555637" y="5499496"/>
            <a:ext cx="377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Рыночные пакеты услуг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54,3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>
            <p:custDataLst>
              <p:tags r:id="rId10"/>
            </p:custDataLst>
          </p:nvPr>
        </p:nvSpPr>
        <p:spPr>
          <a:xfrm>
            <a:off x="2547317" y="5891909"/>
            <a:ext cx="2712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Пакет услуг «Привилегия»</a:t>
            </a:r>
            <a:endParaRPr lang="en-US" sz="700" dirty="0">
              <a:solidFill>
                <a:srgbClr val="002882"/>
              </a:solidFill>
              <a:cs typeface="Arial" panose="020B0604020202020204" pitchFamily="34" charset="0"/>
            </a:endParaRP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41,6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8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>
            <p:custDataLst>
              <p:tags r:id="rId11"/>
            </p:custDataLst>
          </p:nvPr>
        </p:nvSpPr>
        <p:spPr>
          <a:xfrm>
            <a:off x="2555637" y="6330141"/>
            <a:ext cx="2385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Пакет Прайм</a:t>
            </a:r>
          </a:p>
          <a:p>
            <a:r>
              <a:rPr lang="ru-RU" sz="700" b="1" dirty="0">
                <a:solidFill>
                  <a:srgbClr val="00AAFF"/>
                </a:solidFill>
                <a:cs typeface="Arial" panose="020B0604020202020204" pitchFamily="34" charset="0"/>
              </a:rPr>
              <a:t>4,1%</a:t>
            </a:r>
          </a:p>
        </p:txBody>
      </p:sp>
      <p:sp>
        <p:nvSpPr>
          <p:cNvPr id="82" name="Rectangle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02046" y="3292078"/>
            <a:ext cx="6036215" cy="18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Кредитные продукты, оформленные акционерами по состоянию на декабрь 2018 г.</a:t>
            </a:r>
            <a:endParaRPr lang="ru-RU" sz="105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83" name="Rectangle 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500" y="5073447"/>
            <a:ext cx="5748915" cy="18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Пакетные продукты, оформленные акционерами по состоянию на декабрь 2018 г.</a:t>
            </a:r>
            <a:endParaRPr lang="ru-RU" sz="105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378386" y="5687785"/>
            <a:ext cx="1305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2882"/>
                </a:solidFill>
                <a:cs typeface="Arial" pitchFamily="34" charset="0"/>
              </a:rPr>
              <a:t>+ 47 %</a:t>
            </a:r>
            <a:endParaRPr lang="en-US" sz="16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115" name="Rectangle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349500" y="6031902"/>
            <a:ext cx="1665185" cy="51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Рост продаж </a:t>
            </a:r>
          </a:p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пакетных продуктов акционерам </a:t>
            </a:r>
          </a:p>
          <a:p>
            <a:pPr algn="ctr"/>
            <a:r>
              <a:rPr lang="ru-RU" sz="800" dirty="0">
                <a:solidFill>
                  <a:srgbClr val="009FDF"/>
                </a:solidFill>
                <a:cs typeface="Arial" pitchFamily="34" charset="0"/>
              </a:rPr>
              <a:t>в</a:t>
            </a:r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 2018 году</a:t>
            </a:r>
            <a:endParaRPr lang="ru-RU" sz="80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987546" y="3829136"/>
            <a:ext cx="891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2882"/>
                </a:solidFill>
                <a:cs typeface="Arial" pitchFamily="34" charset="0"/>
              </a:rPr>
              <a:t>9 466</a:t>
            </a:r>
            <a:endParaRPr lang="en-US" sz="16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83955" y="3578919"/>
            <a:ext cx="1296505" cy="1287282"/>
          </a:xfrm>
          <a:prstGeom prst="ellipse">
            <a:avLst/>
          </a:prstGeom>
          <a:noFill/>
          <a:ln w="12700">
            <a:solidFill>
              <a:srgbClr val="00288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4533705" y="5427083"/>
            <a:ext cx="1296505" cy="1287282"/>
          </a:xfrm>
          <a:prstGeom prst="ellipse">
            <a:avLst/>
          </a:prstGeom>
          <a:noFill/>
          <a:ln w="12700">
            <a:solidFill>
              <a:srgbClr val="00288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549283" y="3834071"/>
            <a:ext cx="1143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2882"/>
                </a:solidFill>
                <a:cs typeface="Arial" pitchFamily="34" charset="0"/>
              </a:rPr>
              <a:t>+ 72 %</a:t>
            </a:r>
            <a:endParaRPr lang="en-US" sz="16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73" name="Rectangle 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48899" y="4168043"/>
            <a:ext cx="1277367" cy="51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 dirty="0">
                <a:solidFill>
                  <a:srgbClr val="009FDF"/>
                </a:solidFill>
                <a:cs typeface="Arial" pitchFamily="34" charset="0"/>
              </a:rPr>
              <a:t>Рост продаж </a:t>
            </a:r>
            <a:endParaRPr lang="ru-RU" sz="800" dirty="0" smtClean="0">
              <a:solidFill>
                <a:srgbClr val="009FDF"/>
              </a:solidFill>
              <a:cs typeface="Arial" pitchFamily="34" charset="0"/>
            </a:endParaRPr>
          </a:p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кредитных </a:t>
            </a:r>
            <a:r>
              <a:rPr lang="ru-RU" sz="800" dirty="0">
                <a:solidFill>
                  <a:srgbClr val="009FDF"/>
                </a:solidFill>
                <a:cs typeface="Arial" pitchFamily="34" charset="0"/>
              </a:rPr>
              <a:t>продуктов </a:t>
            </a:r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акционерам </a:t>
            </a:r>
          </a:p>
          <a:p>
            <a:pPr algn="ctr"/>
            <a:r>
              <a:rPr lang="ru-RU" sz="800" dirty="0">
                <a:solidFill>
                  <a:srgbClr val="009FDF"/>
                </a:solidFill>
                <a:cs typeface="Arial" pitchFamily="34" charset="0"/>
              </a:rPr>
              <a:t>в</a:t>
            </a:r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 2018 году</a:t>
            </a:r>
            <a:endParaRPr lang="ru-RU" sz="80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534120" y="3601479"/>
            <a:ext cx="1296505" cy="1287282"/>
          </a:xfrm>
          <a:prstGeom prst="ellipse">
            <a:avLst/>
          </a:prstGeom>
          <a:noFill/>
          <a:ln w="12700">
            <a:solidFill>
              <a:srgbClr val="00288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665367" y="5692720"/>
            <a:ext cx="1305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rgbClr val="002882"/>
                </a:solidFill>
                <a:cs typeface="Arial" pitchFamily="34" charset="0"/>
              </a:rPr>
              <a:t>126 549</a:t>
            </a:r>
            <a:endParaRPr lang="en-US" sz="16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79" name="Rectangle 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3945" y="6032485"/>
            <a:ext cx="1494783" cy="51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Объем депозитного портфеля </a:t>
            </a:r>
          </a:p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у акционеров </a:t>
            </a:r>
          </a:p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(млн. руб.)</a:t>
            </a:r>
            <a:endParaRPr lang="ru-RU" sz="80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6783955" y="5427083"/>
            <a:ext cx="1296505" cy="1287282"/>
          </a:xfrm>
          <a:prstGeom prst="ellipse">
            <a:avLst/>
          </a:prstGeom>
          <a:noFill/>
          <a:ln w="12700">
            <a:solidFill>
              <a:srgbClr val="00288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85" name="Rectangle 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6863" y="917391"/>
            <a:ext cx="7795686" cy="18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Перечень продуктов на специальных условиях для акционеров, действующий </a:t>
            </a:r>
            <a:r>
              <a:rPr lang="ru-RU" sz="1050" dirty="0">
                <a:solidFill>
                  <a:srgbClr val="009FDF"/>
                </a:solidFill>
                <a:cs typeface="Arial" pitchFamily="34" charset="0"/>
              </a:rPr>
              <a:t>с марта 2018 года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1133424" y="5722097"/>
            <a:ext cx="945105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2882"/>
                </a:solidFill>
                <a:cs typeface="Arial" pitchFamily="34" charset="0"/>
              </a:rPr>
              <a:t>20 491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b="1" baseline="30000" dirty="0">
                <a:solidFill>
                  <a:srgbClr val="00AAFF"/>
                </a:solidFill>
                <a:cs typeface="Arial" pitchFamily="34" charset="0"/>
              </a:rPr>
              <a:t>п</a:t>
            </a:r>
            <a:r>
              <a:rPr lang="ru-RU" sz="1400" b="1" baseline="30000" dirty="0" smtClean="0">
                <a:solidFill>
                  <a:srgbClr val="00AAFF"/>
                </a:solidFill>
                <a:cs typeface="Arial" pitchFamily="34" charset="0"/>
              </a:rPr>
              <a:t>акетов услуг</a:t>
            </a:r>
            <a:endParaRPr lang="en-US" sz="12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128270" y="3883179"/>
            <a:ext cx="945105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002882"/>
                </a:solidFill>
                <a:cs typeface="Arial" pitchFamily="34" charset="0"/>
              </a:rPr>
              <a:t>11 818</a:t>
            </a:r>
          </a:p>
          <a:p>
            <a:pPr algn="ctr">
              <a:spcAft>
                <a:spcPts val="600"/>
              </a:spcAft>
              <a:defRPr/>
            </a:pPr>
            <a:r>
              <a:rPr lang="ru-RU" sz="1400" b="1" baseline="30000" dirty="0">
                <a:solidFill>
                  <a:srgbClr val="00AAFF"/>
                </a:solidFill>
                <a:cs typeface="Arial" pitchFamily="34" charset="0"/>
              </a:rPr>
              <a:t>к</a:t>
            </a:r>
            <a:r>
              <a:rPr lang="ru-RU" sz="1400" b="1" baseline="30000" dirty="0" smtClean="0">
                <a:solidFill>
                  <a:srgbClr val="00AAFF"/>
                </a:solidFill>
                <a:cs typeface="Arial" pitchFamily="34" charset="0"/>
              </a:rPr>
              <a:t>редитных продуктов</a:t>
            </a:r>
            <a:endParaRPr lang="en-US" sz="1200" b="1" baseline="30000" dirty="0">
              <a:solidFill>
                <a:srgbClr val="00AAFF"/>
              </a:solidFill>
              <a:cs typeface="Arial" pitchFamily="34" charset="0"/>
            </a:endParaRPr>
          </a:p>
        </p:txBody>
      </p:sp>
      <p:sp>
        <p:nvSpPr>
          <p:cNvPr id="90" name="Rectangle 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16881" y="4165121"/>
            <a:ext cx="1457466" cy="51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Объем кредитного портфеля у </a:t>
            </a:r>
          </a:p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акционеров </a:t>
            </a:r>
          </a:p>
          <a:p>
            <a:pPr algn="ctr"/>
            <a:r>
              <a:rPr lang="ru-RU" sz="800" dirty="0" smtClean="0">
                <a:solidFill>
                  <a:srgbClr val="009FDF"/>
                </a:solidFill>
                <a:cs typeface="Arial" pitchFamily="34" charset="0"/>
              </a:rPr>
              <a:t>(млн. руб.)</a:t>
            </a:r>
            <a:endParaRPr lang="ru-RU" sz="800" dirty="0">
              <a:solidFill>
                <a:srgbClr val="009FDF"/>
              </a:solidFill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05700" y="2500410"/>
            <a:ext cx="886464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000" dirty="0" smtClean="0">
                <a:solidFill>
                  <a:srgbClr val="002882"/>
                </a:solidFill>
                <a:cs typeface="Arial" pitchFamily="34" charset="0"/>
              </a:rPr>
              <a:t>Программа привилегий пользуется популярностью у акционеров и привлекает новых частных инвесторов</a:t>
            </a:r>
          </a:p>
          <a:p>
            <a:pPr marL="171450" indent="-171450">
              <a:lnSpc>
                <a:spcPct val="150000"/>
              </a:lnSpc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ru-RU" sz="1000" dirty="0" smtClean="0">
                <a:solidFill>
                  <a:srgbClr val="002882"/>
                </a:solidFill>
                <a:cs typeface="Arial" pitchFamily="34" charset="0"/>
              </a:rPr>
              <a:t>Программа специальных предложений для розничных акционеров разрабатывалась в процессе активного сотрудничества и взаимодействия </a:t>
            </a:r>
            <a:endParaRPr lang="en-US" sz="1000" dirty="0" smtClean="0">
              <a:solidFill>
                <a:srgbClr val="002882"/>
              </a:solidFill>
              <a:cs typeface="Arial" pitchFamily="34" charset="0"/>
            </a:endParaRPr>
          </a:p>
          <a:p>
            <a:pPr marL="182563">
              <a:lnSpc>
                <a:spcPct val="150000"/>
              </a:lnSpc>
              <a:buClr>
                <a:srgbClr val="00B0F0"/>
              </a:buClr>
            </a:pPr>
            <a:r>
              <a:rPr lang="ru-RU" sz="1000" dirty="0" smtClean="0">
                <a:solidFill>
                  <a:srgbClr val="002882"/>
                </a:solidFill>
                <a:cs typeface="Arial" pitchFamily="34" charset="0"/>
              </a:rPr>
              <a:t>с Розничным бизнесом.</a:t>
            </a:r>
            <a:endParaRPr lang="ru-RU" sz="1000" dirty="0">
              <a:solidFill>
                <a:srgbClr val="002882"/>
              </a:solidFill>
              <a:cs typeface="Arial" pitchFamily="34" charset="0"/>
            </a:endParaRPr>
          </a:p>
        </p:txBody>
      </p:sp>
      <p:sp>
        <p:nvSpPr>
          <p:cNvPr id="65" name="Прямоугольник 9"/>
          <p:cNvSpPr>
            <a:spLocks noChangeArrowheads="1"/>
          </p:cNvSpPr>
          <p:nvPr/>
        </p:nvSpPr>
        <p:spPr bwMode="auto">
          <a:xfrm>
            <a:off x="2633365" y="4607485"/>
            <a:ext cx="339776" cy="36000"/>
          </a:xfrm>
          <a:prstGeom prst="rect">
            <a:avLst/>
          </a:prstGeom>
          <a:solidFill>
            <a:srgbClr val="F1CC56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0" name="Прямоугольник 9"/>
          <p:cNvSpPr>
            <a:spLocks noChangeArrowheads="1"/>
          </p:cNvSpPr>
          <p:nvPr/>
        </p:nvSpPr>
        <p:spPr bwMode="auto">
          <a:xfrm>
            <a:off x="2633365" y="4231843"/>
            <a:ext cx="339776" cy="36000"/>
          </a:xfrm>
          <a:prstGeom prst="rect">
            <a:avLst/>
          </a:prstGeom>
          <a:solidFill>
            <a:srgbClr val="78B497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4" name="Прямоугольник 9"/>
          <p:cNvSpPr>
            <a:spLocks noChangeArrowheads="1"/>
          </p:cNvSpPr>
          <p:nvPr/>
        </p:nvSpPr>
        <p:spPr bwMode="auto">
          <a:xfrm>
            <a:off x="2633365" y="3890966"/>
            <a:ext cx="339776" cy="36000"/>
          </a:xfrm>
          <a:prstGeom prst="rect">
            <a:avLst/>
          </a:prstGeom>
          <a:solidFill>
            <a:srgbClr val="2DB9FF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7" name="Прямоугольник 9"/>
          <p:cNvSpPr>
            <a:spLocks noChangeArrowheads="1"/>
          </p:cNvSpPr>
          <p:nvPr/>
        </p:nvSpPr>
        <p:spPr bwMode="auto">
          <a:xfrm>
            <a:off x="2633365" y="3533676"/>
            <a:ext cx="339776" cy="32727"/>
          </a:xfrm>
          <a:prstGeom prst="rect">
            <a:avLst/>
          </a:prstGeom>
          <a:solidFill>
            <a:srgbClr val="002882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89" name="Прямоугольник 9"/>
          <p:cNvSpPr>
            <a:spLocks noChangeArrowheads="1"/>
          </p:cNvSpPr>
          <p:nvPr/>
        </p:nvSpPr>
        <p:spPr bwMode="auto">
          <a:xfrm>
            <a:off x="2643289" y="6308311"/>
            <a:ext cx="324000" cy="36000"/>
          </a:xfrm>
          <a:prstGeom prst="rect">
            <a:avLst/>
          </a:prstGeom>
          <a:solidFill>
            <a:srgbClr val="78B497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91" name="Прямоугольник 9"/>
          <p:cNvSpPr>
            <a:spLocks noChangeArrowheads="1"/>
          </p:cNvSpPr>
          <p:nvPr/>
        </p:nvSpPr>
        <p:spPr bwMode="auto">
          <a:xfrm>
            <a:off x="2643289" y="5873231"/>
            <a:ext cx="324000" cy="36000"/>
          </a:xfrm>
          <a:prstGeom prst="rect">
            <a:avLst/>
          </a:prstGeom>
          <a:solidFill>
            <a:srgbClr val="2DB9FF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92" name="Прямоугольник 9"/>
          <p:cNvSpPr>
            <a:spLocks noChangeArrowheads="1"/>
          </p:cNvSpPr>
          <p:nvPr/>
        </p:nvSpPr>
        <p:spPr bwMode="auto">
          <a:xfrm>
            <a:off x="2643289" y="5488177"/>
            <a:ext cx="324000" cy="36000"/>
          </a:xfrm>
          <a:prstGeom prst="rect">
            <a:avLst/>
          </a:prstGeom>
          <a:solidFill>
            <a:srgbClr val="002882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 bwMode="auto">
          <a:xfrm>
            <a:off x="214679" y="1178312"/>
            <a:ext cx="2801294" cy="1314107"/>
          </a:xfrm>
          <a:prstGeom prst="roundRect">
            <a:avLst>
              <a:gd name="adj" fmla="val 9004"/>
            </a:avLst>
          </a:prstGeom>
          <a:noFill/>
          <a:ln w="28575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 flipH="1">
            <a:off x="5061534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flipH="1">
            <a:off x="18661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H="1">
            <a:off x="72667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7902370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>
            <p:custDataLst>
              <p:tags r:id="rId19"/>
            </p:custDataLst>
          </p:nvPr>
        </p:nvCxnSpPr>
        <p:spPr>
          <a:xfrm>
            <a:off x="204099" y="863715"/>
            <a:ext cx="760412" cy="0"/>
          </a:xfrm>
          <a:prstGeom prst="line">
            <a:avLst/>
          </a:prstGeom>
          <a:ln w="38100">
            <a:solidFill>
              <a:srgbClr val="009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76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Пятиугольник 102"/>
          <p:cNvSpPr/>
          <p:nvPr/>
        </p:nvSpPr>
        <p:spPr>
          <a:xfrm>
            <a:off x="1545947" y="5719066"/>
            <a:ext cx="1549597" cy="460198"/>
          </a:xfrm>
          <a:prstGeom prst="homePlate">
            <a:avLst>
              <a:gd name="adj" fmla="val 23980"/>
            </a:avLst>
          </a:prstGeom>
          <a:solidFill>
            <a:srgbClr val="F1CC56">
              <a:alpha val="36000"/>
            </a:srgbClr>
          </a:solidFill>
          <a:ln w="9525">
            <a:solidFill>
              <a:srgbClr val="F1CC5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ru-RU" altLang="ru-RU" sz="2000">
              <a:solidFill>
                <a:srgbClr val="FFFFFF"/>
              </a:solidFill>
            </a:endParaRPr>
          </a:p>
        </p:txBody>
      </p:sp>
      <p:sp>
        <p:nvSpPr>
          <p:cNvPr id="114" name="TextBox 113"/>
          <p:cNvSpPr txBox="1"/>
          <p:nvPr>
            <p:custDataLst>
              <p:tags r:id="rId1"/>
            </p:custDataLst>
          </p:nvPr>
        </p:nvSpPr>
        <p:spPr>
          <a:xfrm>
            <a:off x="1505111" y="5681541"/>
            <a:ext cx="17629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Электронная почта, мобильное приложение и </a:t>
            </a:r>
            <a:r>
              <a:rPr lang="ru-RU" sz="700" dirty="0" err="1" smtClean="0">
                <a:solidFill>
                  <a:srgbClr val="002882"/>
                </a:solidFill>
                <a:cs typeface="Arial" panose="020B0604020202020204" pitchFamily="34" charset="0"/>
              </a:rPr>
              <a:t>соцсети</a:t>
            </a:r>
            <a:endParaRPr lang="ru-RU" sz="700" dirty="0" smtClean="0">
              <a:solidFill>
                <a:srgbClr val="002882"/>
              </a:solidFill>
              <a:cs typeface="Arial" panose="020B0604020202020204" pitchFamily="34" charset="0"/>
            </a:endParaRP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18,6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 (по сравнению с 3,0%             в 2017 </a:t>
            </a:r>
            <a:r>
              <a:rPr lang="ru-RU" sz="700" b="1" dirty="0">
                <a:solidFill>
                  <a:srgbClr val="00AAFF"/>
                </a:solidFill>
                <a:cs typeface="Arial" panose="020B0604020202020204" pitchFamily="34" charset="0"/>
              </a:rPr>
              <a:t>г</a:t>
            </a:r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.)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 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360" name="Диаграмма 3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066867"/>
              </p:ext>
            </p:extLst>
          </p:nvPr>
        </p:nvGraphicFramePr>
        <p:xfrm>
          <a:off x="-136945" y="2860810"/>
          <a:ext cx="2334441" cy="141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361" name="Диаграмма 3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069141"/>
              </p:ext>
            </p:extLst>
          </p:nvPr>
        </p:nvGraphicFramePr>
        <p:xfrm>
          <a:off x="6678987" y="6663552"/>
          <a:ext cx="81178" cy="135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386" name="Диаграмма 3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9374304"/>
              </p:ext>
            </p:extLst>
          </p:nvPr>
        </p:nvGraphicFramePr>
        <p:xfrm>
          <a:off x="158191" y="2736820"/>
          <a:ext cx="2109072" cy="1526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sp>
        <p:nvSpPr>
          <p:cNvPr id="115" name="TextBox 114"/>
          <p:cNvSpPr txBox="1"/>
          <p:nvPr>
            <p:custDataLst>
              <p:tags r:id="rId2"/>
            </p:custDataLst>
          </p:nvPr>
        </p:nvSpPr>
        <p:spPr>
          <a:xfrm>
            <a:off x="3054671" y="4888492"/>
            <a:ext cx="771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Электронная почта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16" name="TextBox 115"/>
          <p:cNvSpPr txBox="1"/>
          <p:nvPr>
            <p:custDataLst>
              <p:tags r:id="rId3"/>
            </p:custDataLst>
          </p:nvPr>
        </p:nvSpPr>
        <p:spPr>
          <a:xfrm>
            <a:off x="2408860" y="5327099"/>
            <a:ext cx="1421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Мобильное  </a:t>
            </a:r>
            <a:endParaRPr lang="en-US" sz="700" dirty="0" smtClean="0">
              <a:solidFill>
                <a:srgbClr val="002882"/>
              </a:solidFill>
              <a:cs typeface="Arial" panose="020B0604020202020204" pitchFamily="34" charset="0"/>
            </a:endParaRPr>
          </a:p>
          <a:p>
            <a:pPr algn="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приложение 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17" name="TextBox 116"/>
          <p:cNvSpPr txBox="1"/>
          <p:nvPr>
            <p:custDataLst>
              <p:tags r:id="rId4"/>
            </p:custDataLst>
          </p:nvPr>
        </p:nvSpPr>
        <p:spPr>
          <a:xfrm>
            <a:off x="3091512" y="5758037"/>
            <a:ext cx="742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Социальные сети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19" name="Диаграмма 1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687946"/>
              </p:ext>
            </p:extLst>
          </p:nvPr>
        </p:nvGraphicFramePr>
        <p:xfrm>
          <a:off x="3703330" y="4683444"/>
          <a:ext cx="1545958" cy="1588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graphicFrame>
        <p:nvGraphicFramePr>
          <p:cNvPr id="99" name="Диаграмма 9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1127303"/>
              </p:ext>
            </p:extLst>
          </p:nvPr>
        </p:nvGraphicFramePr>
        <p:xfrm>
          <a:off x="-554843" y="4655197"/>
          <a:ext cx="2669772" cy="141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203763" y="364890"/>
            <a:ext cx="861105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0" baseline="0">
                <a:solidFill>
                  <a:srgbClr val="002882"/>
                </a:solidFill>
                <a:latin typeface="+mj-lt"/>
                <a:ea typeface="Arial" charset="0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i="1">
                <a:solidFill>
                  <a:srgbClr val="0A2973"/>
                </a:solidFill>
                <a:latin typeface="Arial" pitchFamily="34" charset="0"/>
              </a:defRPr>
            </a:lvl9pPr>
          </a:lstStyle>
          <a:p>
            <a:r>
              <a:rPr lang="ru-RU" sz="1300" dirty="0" smtClean="0"/>
              <a:t>ГОСА 2018: СТАТИСТИКА И ИТОГИ, </a:t>
            </a:r>
            <a:r>
              <a:rPr lang="ru-RU" sz="1300" dirty="0"/>
              <a:t>РАЗВИТИЕ ЦИФРОВЫХ </a:t>
            </a:r>
            <a:r>
              <a:rPr lang="ru-RU" sz="1300" dirty="0" smtClean="0"/>
              <a:t>КОММУНИКАЦИЙ С </a:t>
            </a:r>
            <a:r>
              <a:rPr lang="ru-RU" sz="1300" dirty="0"/>
              <a:t>АКЦИОНЕРАМИ </a:t>
            </a:r>
            <a:endParaRPr lang="en-US" sz="1300" dirty="0">
              <a:solidFill>
                <a:srgbClr val="0A2973"/>
              </a:solidFill>
            </a:endParaRPr>
          </a:p>
          <a:p>
            <a:r>
              <a:rPr lang="ru-RU" sz="1300" dirty="0" smtClean="0"/>
              <a:t>  </a:t>
            </a:r>
            <a:endParaRPr lang="en-US" sz="1300" dirty="0">
              <a:solidFill>
                <a:srgbClr val="0A2973"/>
              </a:solidFill>
              <a:ea typeface="+mj-ea"/>
            </a:endParaRPr>
          </a:p>
        </p:txBody>
      </p:sp>
      <p:graphicFrame>
        <p:nvGraphicFramePr>
          <p:cNvPr id="383" name="Диаграмма 3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372491"/>
              </p:ext>
            </p:extLst>
          </p:nvPr>
        </p:nvGraphicFramePr>
        <p:xfrm flipV="1">
          <a:off x="4509290" y="3564016"/>
          <a:ext cx="71968" cy="180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graphicFrame>
        <p:nvGraphicFramePr>
          <p:cNvPr id="387" name="Диаграмма 3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2916"/>
              </p:ext>
            </p:extLst>
          </p:nvPr>
        </p:nvGraphicFramePr>
        <p:xfrm>
          <a:off x="10197625" y="1917040"/>
          <a:ext cx="1658331" cy="107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  <p:sp>
        <p:nvSpPr>
          <p:cNvPr id="178" name="Rectangle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7059" y="855421"/>
            <a:ext cx="1485165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>
                <a:solidFill>
                  <a:srgbClr val="009FDF"/>
                </a:solidFill>
                <a:cs typeface="Arial" pitchFamily="34" charset="0"/>
              </a:rPr>
              <a:t>Количество участников собрания</a:t>
            </a:r>
          </a:p>
        </p:txBody>
      </p:sp>
      <p:graphicFrame>
        <p:nvGraphicFramePr>
          <p:cNvPr id="188" name="Диаграмма 18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739356"/>
              </p:ext>
            </p:extLst>
          </p:nvPr>
        </p:nvGraphicFramePr>
        <p:xfrm>
          <a:off x="65859" y="1210315"/>
          <a:ext cx="2368560" cy="1081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"/>
          </a:graphicData>
        </a:graphic>
      </p:graphicFrame>
      <p:sp>
        <p:nvSpPr>
          <p:cNvPr id="192" name="Rectangle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81258" y="852414"/>
            <a:ext cx="1941197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>
                <a:solidFill>
                  <a:srgbClr val="009FDF"/>
                </a:solidFill>
                <a:cs typeface="Arial" pitchFamily="34" charset="0"/>
              </a:rPr>
              <a:t>Количество просмотров онлайн-трансляции</a:t>
            </a:r>
          </a:p>
        </p:txBody>
      </p:sp>
      <p:graphicFrame>
        <p:nvGraphicFramePr>
          <p:cNvPr id="197" name="Диаграмма 1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057954"/>
              </p:ext>
            </p:extLst>
          </p:nvPr>
        </p:nvGraphicFramePr>
        <p:xfrm>
          <a:off x="2176415" y="1181800"/>
          <a:ext cx="2351460" cy="112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"/>
          </a:graphicData>
        </a:graphic>
      </p:graphicFrame>
      <p:sp>
        <p:nvSpPr>
          <p:cNvPr id="198" name="Rectangle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397235" y="849806"/>
            <a:ext cx="1941197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>
                <a:solidFill>
                  <a:srgbClr val="009FDF"/>
                </a:solidFill>
                <a:cs typeface="Arial" pitchFamily="34" charset="0"/>
              </a:rPr>
              <a:t>Количество </a:t>
            </a:r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участников собрания (очно)</a:t>
            </a:r>
            <a:endParaRPr lang="ru-RU" sz="1050" dirty="0">
              <a:solidFill>
                <a:srgbClr val="009FDF"/>
              </a:solidFill>
              <a:cs typeface="Arial" pitchFamily="34" charset="0"/>
            </a:endParaRPr>
          </a:p>
        </p:txBody>
      </p:sp>
      <p:cxnSp>
        <p:nvCxnSpPr>
          <p:cNvPr id="199" name="Прямая соединительная линия 198"/>
          <p:cNvCxnSpPr/>
          <p:nvPr/>
        </p:nvCxnSpPr>
        <p:spPr>
          <a:xfrm>
            <a:off x="988461" y="1359960"/>
            <a:ext cx="0" cy="747208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830944" y="1359960"/>
            <a:ext cx="348766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Прямоугольник 126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8757" y="1226643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+47,6%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06" name="Прямоугольник 126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95544" y="1215546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+25,9%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09" name="Прямоугольник 126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16161" y="1221766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+112%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319" name="Диаграмма 3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082385"/>
              </p:ext>
            </p:extLst>
          </p:nvPr>
        </p:nvGraphicFramePr>
        <p:xfrm>
          <a:off x="6678987" y="1243967"/>
          <a:ext cx="2441438" cy="103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"/>
          </a:graphicData>
        </a:graphic>
      </p:graphicFrame>
      <p:sp>
        <p:nvSpPr>
          <p:cNvPr id="322" name="Прямоугольник 126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36238" y="1211613"/>
            <a:ext cx="39940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200">
                <a:solidFill>
                  <a:srgbClr val="525252"/>
                </a:solidFill>
                <a:latin typeface="VTB Group Cond Light"/>
                <a:ea typeface="VTB Group Cond Light"/>
                <a:cs typeface="VTB Group Cond Light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AAFF"/>
              </a:buClr>
              <a:buFont typeface="Arial" pitchFamily="34" charset="0"/>
              <a:buChar char="•"/>
              <a:defRPr sz="1000">
                <a:solidFill>
                  <a:srgbClr val="7F7F7F"/>
                </a:solidFill>
                <a:latin typeface="VTB Group Cond Light"/>
                <a:ea typeface="VTB Group Cond Light"/>
                <a:cs typeface="VTB Group Cond Light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+18,4 </a:t>
            </a:r>
            <a:r>
              <a:rPr lang="ru-RU" altLang="ru-RU" sz="700" dirty="0" err="1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п.п</a:t>
            </a:r>
            <a:r>
              <a:rPr lang="ru-RU" altLang="ru-RU" sz="700" dirty="0" smtClean="0">
                <a:solidFill>
                  <a:srgbClr val="0A289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  <a:endParaRPr lang="ru-RU" altLang="ru-RU" sz="600" b="1" dirty="0">
              <a:solidFill>
                <a:srgbClr val="00AAE1"/>
              </a:solidFill>
              <a:latin typeface="Arial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23" name="Rectangle 6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912417" y="849746"/>
            <a:ext cx="2051960" cy="34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 smtClean="0">
                <a:solidFill>
                  <a:srgbClr val="009FDF"/>
                </a:solidFill>
                <a:cs typeface="Arial" pitchFamily="34" charset="0"/>
              </a:rPr>
              <a:t>Доля акционеров, проголосовавших </a:t>
            </a:r>
            <a:r>
              <a:rPr lang="ru-RU" sz="1050" dirty="0" err="1" smtClean="0">
                <a:solidFill>
                  <a:srgbClr val="009FDF"/>
                </a:solidFill>
                <a:cs typeface="Arial" pitchFamily="34" charset="0"/>
              </a:rPr>
              <a:t>электронно</a:t>
            </a:r>
            <a:endParaRPr lang="ru-RU" sz="1050" dirty="0">
              <a:solidFill>
                <a:srgbClr val="009FDF"/>
              </a:solidFill>
              <a:cs typeface="Arial" pitchFamily="34" charset="0"/>
            </a:endParaRPr>
          </a:p>
        </p:txBody>
      </p:sp>
      <p:cxnSp>
        <p:nvCxnSpPr>
          <p:cNvPr id="388" name="Прямая соединительная линия 387"/>
          <p:cNvCxnSpPr/>
          <p:nvPr/>
        </p:nvCxnSpPr>
        <p:spPr>
          <a:xfrm>
            <a:off x="-1191229" y="5213082"/>
            <a:ext cx="258756" cy="0"/>
          </a:xfrm>
          <a:prstGeom prst="line">
            <a:avLst/>
          </a:prstGeom>
          <a:ln w="6350">
            <a:solidFill>
              <a:schemeClr val="accent1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TextBox 394"/>
          <p:cNvSpPr txBox="1"/>
          <p:nvPr>
            <p:custDataLst>
              <p:tags r:id="rId13"/>
            </p:custDataLst>
          </p:nvPr>
        </p:nvSpPr>
        <p:spPr>
          <a:xfrm>
            <a:off x="11367755" y="865006"/>
            <a:ext cx="8465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+</a:t>
            </a:r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3,1</a:t>
            </a:r>
            <a:r>
              <a:rPr lang="en-US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%</a:t>
            </a:r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 </a:t>
            </a:r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«ЗА» </a:t>
            </a:r>
          </a:p>
          <a:p>
            <a:pPr algn="ct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по сравнению</a:t>
            </a:r>
          </a:p>
          <a:p>
            <a:pPr algn="ct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с 2017 г.</a:t>
            </a:r>
            <a:endParaRPr lang="ru-RU" sz="70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830944" y="2862731"/>
            <a:ext cx="694499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ВТБ является </a:t>
            </a:r>
            <a:r>
              <a:rPr lang="ru-RU" sz="1000" b="1" dirty="0">
                <a:solidFill>
                  <a:srgbClr val="00AAFF"/>
                </a:solidFill>
                <a:cs typeface="Arial" pitchFamily="34" charset="0"/>
              </a:rPr>
              <a:t>лидером на российском рынке 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по количеству участников и по использованию инновационных технологий электронного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голосования </a:t>
            </a:r>
            <a:r>
              <a:rPr lang="ru-RU" sz="700" baseline="30000" dirty="0" smtClean="0">
                <a:solidFill>
                  <a:srgbClr val="002882"/>
                </a:solidFill>
                <a:cs typeface="Arial" pitchFamily="34" charset="0"/>
              </a:rPr>
              <a:t>(</a:t>
            </a:r>
            <a:r>
              <a:rPr lang="ru-RU" sz="800" baseline="30000" dirty="0" smtClean="0">
                <a:solidFill>
                  <a:srgbClr val="002882"/>
                </a:solidFill>
                <a:cs typeface="Arial" pitchFamily="34" charset="0"/>
              </a:rPr>
              <a:t>1)</a:t>
            </a:r>
            <a:r>
              <a:rPr lang="ru-RU" sz="1000" dirty="0" smtClean="0">
                <a:solidFill>
                  <a:srgbClr val="002882"/>
                </a:solidFill>
                <a:cs typeface="Arial" pitchFamily="34" charset="0"/>
              </a:rPr>
              <a:t>, 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а 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также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по 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качеству взаимодействия с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розничными акционерами и использованию 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цифровых каналов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коммуникаций </a:t>
            </a:r>
            <a:r>
              <a:rPr lang="ru-RU" sz="800" baseline="30000" dirty="0" smtClean="0">
                <a:solidFill>
                  <a:srgbClr val="002882"/>
                </a:solidFill>
                <a:cs typeface="Arial" pitchFamily="34" charset="0"/>
              </a:rPr>
              <a:t>(2)</a:t>
            </a:r>
            <a:r>
              <a:rPr lang="ru-RU" sz="1000" dirty="0" smtClean="0">
                <a:solidFill>
                  <a:srgbClr val="002882"/>
                </a:solidFill>
                <a:cs typeface="Arial" pitchFamily="34" charset="0"/>
              </a:rPr>
              <a:t>.</a:t>
            </a:r>
            <a:endParaRPr lang="ru-RU" sz="1000" dirty="0">
              <a:solidFill>
                <a:srgbClr val="002882"/>
              </a:solidFill>
              <a:cs typeface="Arial" pitchFamily="34" charset="0"/>
            </a:endParaRPr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288991" y="1359960"/>
            <a:ext cx="0" cy="747208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3131474" y="1359960"/>
            <a:ext cx="348766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4" name="Диаграмма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792103"/>
              </p:ext>
            </p:extLst>
          </p:nvPr>
        </p:nvGraphicFramePr>
        <p:xfrm>
          <a:off x="4498695" y="1447963"/>
          <a:ext cx="2368560" cy="82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"/>
          </a:graphicData>
        </a:graphic>
      </p:graphicFrame>
      <p:cxnSp>
        <p:nvCxnSpPr>
          <p:cNvPr id="95" name="Прямая соединительная линия 94"/>
          <p:cNvCxnSpPr/>
          <p:nvPr/>
        </p:nvCxnSpPr>
        <p:spPr>
          <a:xfrm>
            <a:off x="5415865" y="1351251"/>
            <a:ext cx="0" cy="747208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258348" y="1351251"/>
            <a:ext cx="348766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7820853" y="1351251"/>
            <a:ext cx="0" cy="747208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7663336" y="1351251"/>
            <a:ext cx="348766" cy="0"/>
          </a:xfrm>
          <a:prstGeom prst="line">
            <a:avLst/>
          </a:prstGeom>
          <a:ln w="63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219332" y="4999576"/>
            <a:ext cx="115153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870</a:t>
            </a:r>
          </a:p>
          <a:p>
            <a:pPr algn="ctr">
              <a:defRPr/>
            </a:pPr>
            <a:endParaRPr lang="ru-RU" sz="100" b="1" dirty="0" smtClean="0">
              <a:solidFill>
                <a:srgbClr val="002882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050" b="1" baseline="30000" dirty="0">
                <a:solidFill>
                  <a:srgbClr val="00AAFF"/>
                </a:solidFill>
                <a:cs typeface="Arial" panose="020B0604020202020204" pitchFamily="34" charset="0"/>
              </a:rPr>
              <a:t>о</a:t>
            </a:r>
            <a:r>
              <a:rPr lang="ru-RU" sz="1050" b="1" baseline="30000" dirty="0" smtClean="0">
                <a:solidFill>
                  <a:srgbClr val="00AAFF"/>
                </a:solidFill>
                <a:cs typeface="Arial" panose="020B0604020202020204" pitchFamily="34" charset="0"/>
              </a:rPr>
              <a:t>бращений </a:t>
            </a:r>
            <a:endParaRPr lang="en-US" sz="1050" b="1" baseline="30000" dirty="0" smtClean="0">
              <a:solidFill>
                <a:srgbClr val="00AAFF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050" b="1" baseline="30000" dirty="0" smtClean="0">
                <a:solidFill>
                  <a:srgbClr val="00AAFF"/>
                </a:solidFill>
                <a:cs typeface="Arial" panose="020B0604020202020204" pitchFamily="34" charset="0"/>
              </a:rPr>
              <a:t>(ежемесячно)</a:t>
            </a:r>
            <a:endParaRPr lang="ru-RU" sz="1050" b="1" baseline="3000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01" name="Rectangle 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149" y="4261433"/>
            <a:ext cx="3269403" cy="180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r>
              <a:rPr lang="ru-RU" sz="1050" dirty="0" smtClean="0">
                <a:solidFill>
                  <a:srgbClr val="009FDF"/>
                </a:solidFill>
                <a:cs typeface="Arial" panose="020B0604020202020204" pitchFamily="34" charset="0"/>
              </a:rPr>
              <a:t>Работа с обращениями акционеров</a:t>
            </a:r>
            <a:endParaRPr lang="ru-RU" sz="1050" dirty="0">
              <a:solidFill>
                <a:srgbClr val="009FDF"/>
              </a:solidFill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>
            <p:custDataLst>
              <p:tags r:id="rId15"/>
            </p:custDataLst>
          </p:nvPr>
        </p:nvSpPr>
        <p:spPr>
          <a:xfrm>
            <a:off x="472218" y="5468703"/>
            <a:ext cx="6263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+38%</a:t>
            </a:r>
          </a:p>
          <a:p>
            <a:pPr algn="ctr"/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г-к-г</a:t>
            </a:r>
            <a:endParaRPr lang="ru-RU" sz="70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>
            <p:custDataLst>
              <p:tags r:id="rId16"/>
            </p:custDataLst>
          </p:nvPr>
        </p:nvSpPr>
        <p:spPr>
          <a:xfrm>
            <a:off x="1446680" y="4823292"/>
            <a:ext cx="15544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Телефоны Службы по работе с акционерами  и </a:t>
            </a:r>
            <a:r>
              <a:rPr lang="ru-RU" sz="700" dirty="0" err="1" smtClean="0">
                <a:solidFill>
                  <a:srgbClr val="002882"/>
                </a:solidFill>
                <a:cs typeface="Arial" panose="020B0604020202020204" pitchFamily="34" charset="0"/>
              </a:rPr>
              <a:t>Колл</a:t>
            </a:r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-центра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24,7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8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>
            <p:custDataLst>
              <p:tags r:id="rId17"/>
            </p:custDataLst>
          </p:nvPr>
        </p:nvSpPr>
        <p:spPr>
          <a:xfrm>
            <a:off x="1449124" y="5252439"/>
            <a:ext cx="17435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solidFill>
                  <a:srgbClr val="002882"/>
                </a:solidFill>
                <a:cs typeface="Arial" panose="020B0604020202020204" pitchFamily="34" charset="0"/>
              </a:rPr>
              <a:t>О</a:t>
            </a:r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бращения в центры по работе          с акционерами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24,5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06" name="TextBox 105"/>
          <p:cNvSpPr txBox="1"/>
          <p:nvPr>
            <p:custDataLst>
              <p:tags r:id="rId18"/>
            </p:custDataLst>
          </p:nvPr>
        </p:nvSpPr>
        <p:spPr>
          <a:xfrm>
            <a:off x="1443080" y="6223000"/>
            <a:ext cx="1545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Письменные обращения</a:t>
            </a: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5,3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07" name="Прямоугольник 9"/>
          <p:cNvSpPr>
            <a:spLocks noChangeArrowheads="1"/>
          </p:cNvSpPr>
          <p:nvPr/>
        </p:nvSpPr>
        <p:spPr bwMode="auto">
          <a:xfrm>
            <a:off x="1536519" y="5246228"/>
            <a:ext cx="324000" cy="36000"/>
          </a:xfrm>
          <a:prstGeom prst="rect">
            <a:avLst/>
          </a:prstGeom>
          <a:solidFill>
            <a:srgbClr val="78B497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08" name="Прямоугольник 9"/>
          <p:cNvSpPr>
            <a:spLocks noChangeArrowheads="1"/>
          </p:cNvSpPr>
          <p:nvPr/>
        </p:nvSpPr>
        <p:spPr bwMode="auto">
          <a:xfrm>
            <a:off x="1535345" y="4814632"/>
            <a:ext cx="362511" cy="36000"/>
          </a:xfrm>
          <a:prstGeom prst="rect">
            <a:avLst/>
          </a:prstGeom>
          <a:solidFill>
            <a:srgbClr val="2DB9FF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09" name="Прямоугольник 9"/>
          <p:cNvSpPr>
            <a:spLocks noChangeArrowheads="1"/>
          </p:cNvSpPr>
          <p:nvPr/>
        </p:nvSpPr>
        <p:spPr bwMode="auto">
          <a:xfrm>
            <a:off x="1536775" y="4500281"/>
            <a:ext cx="324000" cy="36000"/>
          </a:xfrm>
          <a:prstGeom prst="rect">
            <a:avLst/>
          </a:prstGeom>
          <a:solidFill>
            <a:srgbClr val="002882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10" name="Прямоугольник 9"/>
          <p:cNvSpPr>
            <a:spLocks noChangeArrowheads="1"/>
          </p:cNvSpPr>
          <p:nvPr/>
        </p:nvSpPr>
        <p:spPr bwMode="auto">
          <a:xfrm>
            <a:off x="1543071" y="5661362"/>
            <a:ext cx="324000" cy="3600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11" name="Прямоугольник 9"/>
          <p:cNvSpPr>
            <a:spLocks noChangeArrowheads="1"/>
          </p:cNvSpPr>
          <p:nvPr/>
        </p:nvSpPr>
        <p:spPr bwMode="auto">
          <a:xfrm>
            <a:off x="1535688" y="6217895"/>
            <a:ext cx="324000" cy="36000"/>
          </a:xfrm>
          <a:prstGeom prst="rect">
            <a:avLst/>
          </a:prstGeom>
          <a:solidFill>
            <a:srgbClr val="EA6B50"/>
          </a:solidFill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>
            <p:custDataLst>
              <p:tags r:id="rId19"/>
            </p:custDataLst>
          </p:nvPr>
        </p:nvSpPr>
        <p:spPr>
          <a:xfrm>
            <a:off x="1444361" y="4501739"/>
            <a:ext cx="1484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solidFill>
                  <a:srgbClr val="002882"/>
                </a:solidFill>
                <a:cs typeface="Arial" panose="020B0604020202020204" pitchFamily="34" charset="0"/>
              </a:rPr>
              <a:t>Встречи с акционерами </a:t>
            </a:r>
            <a:endParaRPr lang="ru-RU" sz="700" dirty="0">
              <a:solidFill>
                <a:srgbClr val="002882"/>
              </a:solidFill>
              <a:cs typeface="Arial" panose="020B0604020202020204" pitchFamily="34" charset="0"/>
            </a:endParaRPr>
          </a:p>
          <a:p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26,9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endParaRPr lang="ru-RU" sz="7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3135848" y="4470279"/>
            <a:ext cx="1291745" cy="1714634"/>
          </a:xfrm>
          <a:prstGeom prst="roundRect">
            <a:avLst>
              <a:gd name="adj" fmla="val 5841"/>
            </a:avLst>
          </a:prstGeom>
          <a:noFill/>
          <a:ln w="19050" cap="flat" cmpd="sng" algn="ctr">
            <a:solidFill>
              <a:srgbClr val="F1CC56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0" name="Rectangle 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32103" y="4522290"/>
            <a:ext cx="1179162" cy="294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78" anchor="b">
            <a:spAutoFit/>
          </a:bodyPr>
          <a:lstStyle>
            <a:defPPr>
              <a:defRPr lang="ru-RU"/>
            </a:defPPr>
            <a:lvl1pPr defTabSz="913915">
              <a:buSzPct val="100000"/>
              <a:defRPr sz="1400" b="1">
                <a:solidFill>
                  <a:srgbClr val="0A2973"/>
                </a:solidFill>
                <a:latin typeface="Arial" panose="020B0604020202020204" pitchFamily="34" charset="0"/>
              </a:defRPr>
            </a:lvl1pPr>
            <a:lvl2pPr marL="742950" indent="-285750" defTabSz="913915">
              <a:defRPr sz="1600">
                <a:latin typeface="Arial" panose="020B0604020202020204" pitchFamily="34" charset="0"/>
              </a:defRPr>
            </a:lvl2pPr>
            <a:lvl3pPr marL="1143000" indent="-228600" defTabSz="913915">
              <a:defRPr sz="1600">
                <a:latin typeface="Arial" panose="020B0604020202020204" pitchFamily="34" charset="0"/>
              </a:defRPr>
            </a:lvl3pPr>
            <a:lvl4pPr marL="1600200" indent="-228600" defTabSz="913915">
              <a:defRPr sz="1600">
                <a:latin typeface="Arial" panose="020B0604020202020204" pitchFamily="34" charset="0"/>
              </a:defRPr>
            </a:lvl4pPr>
            <a:lvl5pPr marL="2057400" indent="-228600" defTabSz="913915">
              <a:defRPr sz="1600">
                <a:latin typeface="Arial" panose="020B0604020202020204" pitchFamily="34" charset="0"/>
              </a:defRPr>
            </a:lvl5pPr>
            <a:lvl6pPr marL="25146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6pPr>
            <a:lvl7pPr marL="29718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7pPr>
            <a:lvl8pPr marL="34290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8pPr>
            <a:lvl9pPr marL="3886200" indent="-228600" defTabSz="913915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sz="800" dirty="0">
                <a:solidFill>
                  <a:srgbClr val="002882"/>
                </a:solidFill>
                <a:cs typeface="Arial" panose="020B0604020202020204" pitchFamily="34" charset="0"/>
              </a:rPr>
              <a:t>Электронные каналы коммуникации</a:t>
            </a:r>
          </a:p>
        </p:txBody>
      </p:sp>
      <p:sp>
        <p:nvSpPr>
          <p:cNvPr id="128" name="Скругленный прямоугольник 127"/>
          <p:cNvSpPr/>
          <p:nvPr/>
        </p:nvSpPr>
        <p:spPr bwMode="auto">
          <a:xfrm>
            <a:off x="4738121" y="4447541"/>
            <a:ext cx="1244274" cy="934832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4738121" y="4950933"/>
            <a:ext cx="1247934" cy="415498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Установок мобильного </a:t>
            </a:r>
            <a:r>
              <a:rPr lang="ru-RU" sz="700" b="1" dirty="0">
                <a:solidFill>
                  <a:srgbClr val="002882"/>
                </a:solidFill>
                <a:cs typeface="Arial" panose="020B0604020202020204" pitchFamily="34" charset="0"/>
              </a:rPr>
              <a:t>приложения «Акционер ВТБ»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4746643" y="4478822"/>
            <a:ext cx="2075607" cy="461665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19 019</a:t>
            </a:r>
          </a:p>
        </p:txBody>
      </p:sp>
      <p:sp>
        <p:nvSpPr>
          <p:cNvPr id="131" name="TextBox 130"/>
          <p:cNvSpPr txBox="1"/>
          <p:nvPr>
            <p:custDataLst>
              <p:tags r:id="rId21"/>
            </p:custDataLst>
          </p:nvPr>
        </p:nvSpPr>
        <p:spPr>
          <a:xfrm>
            <a:off x="5163965" y="4822278"/>
            <a:ext cx="8066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700" b="1">
                <a:solidFill>
                  <a:srgbClr val="00AAFF"/>
                </a:solidFill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+</a:t>
            </a:r>
            <a:r>
              <a:rPr lang="en-US" dirty="0" smtClean="0"/>
              <a:t>6</a:t>
            </a:r>
            <a:r>
              <a:rPr lang="ru-RU" dirty="0"/>
              <a:t>1</a:t>
            </a:r>
            <a:r>
              <a:rPr lang="ru-RU" dirty="0" smtClean="0"/>
              <a:t>% </a:t>
            </a:r>
            <a:r>
              <a:rPr lang="ru-RU" b="0" dirty="0" smtClean="0"/>
              <a:t>г-к-г</a:t>
            </a:r>
            <a:endParaRPr lang="ru-RU" b="0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4637633" y="5427033"/>
            <a:ext cx="1472701" cy="1077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  <a:spcBef>
                <a:spcPts val="600"/>
              </a:spcBef>
            </a:pP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Развитие электронных каналов способствовало </a:t>
            </a:r>
            <a:r>
              <a:rPr lang="ru-RU" sz="900" dirty="0" smtClean="0">
                <a:solidFill>
                  <a:srgbClr val="002882"/>
                </a:solidFill>
                <a:cs typeface="Arial" pitchFamily="34" charset="0"/>
              </a:rPr>
              <a:t>повышению активности  </a:t>
            </a:r>
            <a:r>
              <a:rPr lang="ru-RU" sz="900" dirty="0">
                <a:solidFill>
                  <a:srgbClr val="002882"/>
                </a:solidFill>
                <a:cs typeface="Arial" pitchFamily="34" charset="0"/>
              </a:rPr>
              <a:t>и вовлеченности акционеров 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5647935" y="4483023"/>
            <a:ext cx="1215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en-US" sz="1600" b="1" dirty="0">
                <a:solidFill>
                  <a:srgbClr val="00AAFF"/>
                </a:solidFill>
                <a:cs typeface="Arial" panose="020B0604020202020204" pitchFamily="34" charset="0"/>
              </a:rPr>
              <a:t>&gt;</a:t>
            </a:r>
            <a:r>
              <a:rPr lang="ru-RU" sz="20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1 </a:t>
            </a:r>
            <a:r>
              <a:rPr lang="ru-RU" sz="12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млн</a:t>
            </a:r>
            <a:endParaRPr lang="en-US" sz="1100" b="1" baseline="3000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5956192" y="5001818"/>
            <a:ext cx="102797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700" b="1" dirty="0">
                <a:solidFill>
                  <a:srgbClr val="002882"/>
                </a:solidFill>
                <a:cs typeface="Arial" panose="020B0604020202020204" pitchFamily="34" charset="0"/>
              </a:rPr>
              <a:t>Просмотров раздела «</a:t>
            </a:r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Акционерам</a:t>
            </a:r>
          </a:p>
          <a:p>
            <a:pPr algn="r"/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 </a:t>
            </a:r>
            <a:r>
              <a:rPr lang="ru-RU" sz="700" b="1" dirty="0">
                <a:solidFill>
                  <a:srgbClr val="002882"/>
                </a:solidFill>
                <a:cs typeface="Arial" panose="020B0604020202020204" pitchFamily="34" charset="0"/>
              </a:rPr>
              <a:t>и инвесторам» на сайте Банка</a:t>
            </a:r>
          </a:p>
        </p:txBody>
      </p:sp>
      <p:sp>
        <p:nvSpPr>
          <p:cNvPr id="135" name="Скругленный прямоугольник 134"/>
          <p:cNvSpPr/>
          <p:nvPr/>
        </p:nvSpPr>
        <p:spPr bwMode="auto">
          <a:xfrm rot="5400000">
            <a:off x="5894830" y="4579249"/>
            <a:ext cx="1221251" cy="954165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6984513" y="5112343"/>
            <a:ext cx="974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700" b="1" dirty="0">
                <a:solidFill>
                  <a:srgbClr val="002882"/>
                </a:solidFill>
                <a:cs typeface="Arial" panose="020B0604020202020204" pitchFamily="34" charset="0"/>
              </a:rPr>
              <a:t>Выпусков электронного                              Инфо-бюллетеня акционера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7039859" y="4470658"/>
            <a:ext cx="817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00AAFF"/>
                </a:solidFill>
                <a:cs typeface="Arial" panose="020B0604020202020204" pitchFamily="34" charset="0"/>
              </a:rPr>
              <a:t>11</a:t>
            </a:r>
            <a:endParaRPr lang="ru-RU" sz="2400" b="1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7742658" y="4470880"/>
            <a:ext cx="12151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  <a:defRPr/>
            </a:pPr>
            <a:r>
              <a:rPr lang="ru-RU" sz="24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1 450</a:t>
            </a:r>
            <a:endParaRPr lang="en-US" sz="2400" b="1" baseline="3000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836206" y="5000923"/>
            <a:ext cx="112451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700" b="1" dirty="0">
                <a:solidFill>
                  <a:srgbClr val="002882"/>
                </a:solidFill>
                <a:cs typeface="Arial" panose="020B0604020202020204" pitchFamily="34" charset="0"/>
              </a:rPr>
              <a:t>Подписчиков </a:t>
            </a:r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страниц для акционеров в </a:t>
            </a:r>
            <a:r>
              <a:rPr lang="en-US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Facebook </a:t>
            </a:r>
            <a:r>
              <a:rPr lang="ru-RU" sz="700" b="1" dirty="0">
                <a:solidFill>
                  <a:srgbClr val="002882"/>
                </a:solidFill>
                <a:cs typeface="Arial" panose="020B0604020202020204" pitchFamily="34" charset="0"/>
              </a:rPr>
              <a:t>и </a:t>
            </a:r>
            <a:endParaRPr lang="ru-RU" sz="700" b="1" dirty="0" smtClean="0">
              <a:solidFill>
                <a:srgbClr val="002882"/>
              </a:solidFill>
              <a:cs typeface="Arial" panose="020B0604020202020204" pitchFamily="34" charset="0"/>
            </a:endParaRPr>
          </a:p>
          <a:p>
            <a:pPr algn="r"/>
            <a:r>
              <a:rPr lang="en-US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Twitter</a:t>
            </a:r>
            <a:endParaRPr lang="ru-RU" sz="700" b="1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143" name="TextBox 142"/>
          <p:cNvSpPr txBox="1"/>
          <p:nvPr>
            <p:custDataLst>
              <p:tags r:id="rId22"/>
            </p:custDataLst>
          </p:nvPr>
        </p:nvSpPr>
        <p:spPr>
          <a:xfrm>
            <a:off x="8172400" y="4842313"/>
            <a:ext cx="76781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+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17</a:t>
            </a:r>
            <a:r>
              <a:rPr lang="ru-RU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%</a:t>
            </a:r>
            <a:r>
              <a:rPr lang="en-US" sz="700" b="1" dirty="0" smtClean="0">
                <a:solidFill>
                  <a:srgbClr val="00AAFF"/>
                </a:solidFill>
                <a:cs typeface="Arial" panose="020B0604020202020204" pitchFamily="34" charset="0"/>
              </a:rPr>
              <a:t> </a:t>
            </a:r>
            <a:r>
              <a:rPr lang="ru-RU" sz="700" dirty="0" smtClean="0">
                <a:solidFill>
                  <a:srgbClr val="00AAFF"/>
                </a:solidFill>
                <a:cs typeface="Arial" panose="020B0604020202020204" pitchFamily="34" charset="0"/>
              </a:rPr>
              <a:t>г-к-г</a:t>
            </a:r>
            <a:endParaRPr lang="ru-RU" sz="700" dirty="0">
              <a:solidFill>
                <a:srgbClr val="00AAFF"/>
              </a:solidFill>
              <a:cs typeface="Arial" panose="020B0604020202020204" pitchFamily="34" charset="0"/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 bwMode="auto">
          <a:xfrm rot="5400000">
            <a:off x="6883457" y="4579250"/>
            <a:ext cx="1221251" cy="954165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5" name="Скругленный прямоугольник 144"/>
          <p:cNvSpPr/>
          <p:nvPr/>
        </p:nvSpPr>
        <p:spPr bwMode="auto">
          <a:xfrm rot="5400000">
            <a:off x="7874571" y="4579251"/>
            <a:ext cx="1221251" cy="954165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6057165" y="5727351"/>
            <a:ext cx="7225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1</a:t>
            </a:r>
            <a:r>
              <a:rPr lang="ru-RU" sz="24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02</a:t>
            </a:r>
          </a:p>
        </p:txBody>
      </p:sp>
      <p:sp>
        <p:nvSpPr>
          <p:cNvPr id="147" name="Прямоугольник 146"/>
          <p:cNvSpPr/>
          <p:nvPr/>
        </p:nvSpPr>
        <p:spPr>
          <a:xfrm>
            <a:off x="6788643" y="5975602"/>
            <a:ext cx="217567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700" b="1" dirty="0" smtClean="0">
                <a:solidFill>
                  <a:srgbClr val="002882"/>
                </a:solidFill>
                <a:cs typeface="Arial" panose="020B0604020202020204" pitchFamily="34" charset="0"/>
              </a:rPr>
              <a:t>                                                               Публикации новостей и событий в мобильном приложении «Акционер ВТБ»</a:t>
            </a:r>
            <a:endParaRPr lang="ru-RU" sz="700" b="1" dirty="0">
              <a:solidFill>
                <a:srgbClr val="002882"/>
              </a:solidFill>
              <a:cs typeface="Arial" panose="020B0604020202020204" pitchFamily="34" charset="0"/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 bwMode="auto">
          <a:xfrm rot="5400000">
            <a:off x="7144139" y="4590581"/>
            <a:ext cx="704718" cy="2936251"/>
          </a:xfrm>
          <a:prstGeom prst="roundRect">
            <a:avLst/>
          </a:prstGeom>
          <a:noFill/>
          <a:ln w="19050" cap="flat" cmpd="sng" algn="ctr">
            <a:solidFill>
              <a:srgbClr val="0028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61509" y="6567735"/>
            <a:ext cx="6795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Both"/>
            </a:pP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На </a:t>
            </a:r>
            <a:r>
              <a:rPr lang="ru-RU" sz="600" dirty="0">
                <a:solidFill>
                  <a:schemeClr val="bg1">
                    <a:lumMod val="50000"/>
                  </a:schemeClr>
                </a:solidFill>
              </a:rPr>
              <a:t>основании публичных данных об итогах собраний акционеров российских эмитентов в 2018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году</a:t>
            </a:r>
          </a:p>
          <a:p>
            <a:r>
              <a:rPr lang="ru-RU" sz="600" dirty="0">
                <a:solidFill>
                  <a:schemeClr val="bg1">
                    <a:lumMod val="50000"/>
                  </a:schemeClr>
                </a:solidFill>
              </a:rPr>
              <a:t>(2) </a:t>
            </a:r>
            <a:r>
              <a:rPr lang="ru-RU" sz="600" dirty="0" smtClean="0">
                <a:solidFill>
                  <a:schemeClr val="bg1">
                    <a:lumMod val="50000"/>
                  </a:schemeClr>
                </a:solidFill>
              </a:rPr>
              <a:t>     По </a:t>
            </a:r>
            <a:r>
              <a:rPr lang="ru-RU" sz="600" dirty="0">
                <a:solidFill>
                  <a:schemeClr val="bg1">
                    <a:lumMod val="50000"/>
                  </a:schemeClr>
                </a:solidFill>
              </a:rPr>
              <a:t>оценке Российского института директоров, полученной в ходе расширенного заседания Консультационного совета акционеров ВТБ 11.09.2018</a:t>
            </a:r>
          </a:p>
          <a:p>
            <a:r>
              <a:rPr lang="ru-RU" sz="600" dirty="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 marL="228600" indent="-228600">
              <a:buAutoNum type="arabicParenBoth"/>
            </a:pPr>
            <a:endParaRPr lang="ru-RU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9" name="Прямая соединительная линия 158"/>
          <p:cNvCxnSpPr/>
          <p:nvPr/>
        </p:nvCxnSpPr>
        <p:spPr>
          <a:xfrm flipH="1">
            <a:off x="5061534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 flipH="1">
            <a:off x="18661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H="1">
            <a:off x="7266779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H="1">
            <a:off x="7902370" y="-89"/>
            <a:ext cx="95531" cy="359680"/>
          </a:xfrm>
          <a:prstGeom prst="line">
            <a:avLst/>
          </a:prstGeom>
          <a:ln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Прямая соединительная линия 163"/>
          <p:cNvCxnSpPr/>
          <p:nvPr>
            <p:custDataLst>
              <p:tags r:id="rId23"/>
            </p:custDataLst>
          </p:nvPr>
        </p:nvCxnSpPr>
        <p:spPr>
          <a:xfrm>
            <a:off x="204099" y="762076"/>
            <a:ext cx="760412" cy="0"/>
          </a:xfrm>
          <a:prstGeom prst="line">
            <a:avLst/>
          </a:prstGeom>
          <a:ln w="38100">
            <a:solidFill>
              <a:srgbClr val="009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8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Blank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j.LxTfOkCDRZPzV9uYu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j.LxTfOkCDRZPzV9uYu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wSk4KIruUCqqHKCB609S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j.LxTfOkCDRZPzV9uYu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wSk4KIruUCqqHKCB609S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wSk4KIruUCqqHKCB609S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j.LxTfOkCDRZPzV9uYu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j.LxTfOkCDRZPzV9uYu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wSk4KIruUCqqHKCB609S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CAsnftKjEGjB0MA.jmqj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NqddfmXQEGQg6tS._LeV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MLLersN02HZopjP.1wX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Vj.LxTfOkCDRZPzV9uYuA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AXY2Eurxk.qT4P.BmVs9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HhOHdcxdU6eJFilUWpQ_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wSk4KIruUCqqHKCB609Sg"/>
</p:tagLst>
</file>

<file path=ppt/theme/theme1.xml><?xml version="1.0" encoding="utf-8"?>
<a:theme xmlns:a="http://schemas.openxmlformats.org/drawingml/2006/main" name="22_VTB_Template_eng_">
  <a:themeElements>
    <a:clrScheme name="11_VTB_Template_eng_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4E1F0"/>
      </a:accent1>
      <a:accent2>
        <a:srgbClr val="0A2973"/>
      </a:accent2>
      <a:accent3>
        <a:srgbClr val="FFFFFF"/>
      </a:accent3>
      <a:accent4>
        <a:srgbClr val="000000"/>
      </a:accent4>
      <a:accent5>
        <a:srgbClr val="E6EEF6"/>
      </a:accent5>
      <a:accent6>
        <a:srgbClr val="082468"/>
      </a:accent6>
      <a:hlink>
        <a:srgbClr val="9999FF"/>
      </a:hlink>
      <a:folHlink>
        <a:srgbClr val="A10B48"/>
      </a:folHlink>
    </a:clrScheme>
    <a:fontScheme name="11_VTB_Template_eng_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VTB_Template_eng_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4E1F0"/>
        </a:accent1>
        <a:accent2>
          <a:srgbClr val="0A2973"/>
        </a:accent2>
        <a:accent3>
          <a:srgbClr val="FFFFFF"/>
        </a:accent3>
        <a:accent4>
          <a:srgbClr val="000000"/>
        </a:accent4>
        <a:accent5>
          <a:srgbClr val="E6EEF6"/>
        </a:accent5>
        <a:accent6>
          <a:srgbClr val="082468"/>
        </a:accent6>
        <a:hlink>
          <a:srgbClr val="9999FF"/>
        </a:hlink>
        <a:folHlink>
          <a:srgbClr val="A10B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1_VTB_Template_eng_">
  <a:themeElements>
    <a:clrScheme name="11_VTB_Template_eng_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4E1F0"/>
      </a:accent1>
      <a:accent2>
        <a:srgbClr val="0A2973"/>
      </a:accent2>
      <a:accent3>
        <a:srgbClr val="FFFFFF"/>
      </a:accent3>
      <a:accent4>
        <a:srgbClr val="000000"/>
      </a:accent4>
      <a:accent5>
        <a:srgbClr val="E6EEF6"/>
      </a:accent5>
      <a:accent6>
        <a:srgbClr val="082468"/>
      </a:accent6>
      <a:hlink>
        <a:srgbClr val="9999FF"/>
      </a:hlink>
      <a:folHlink>
        <a:srgbClr val="A10B48"/>
      </a:folHlink>
    </a:clrScheme>
    <a:fontScheme name="11_VTB_Template_eng_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VTB_Template_eng_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4E1F0"/>
        </a:accent1>
        <a:accent2>
          <a:srgbClr val="0A2973"/>
        </a:accent2>
        <a:accent3>
          <a:srgbClr val="FFFFFF"/>
        </a:accent3>
        <a:accent4>
          <a:srgbClr val="000000"/>
        </a:accent4>
        <a:accent5>
          <a:srgbClr val="E6EEF6"/>
        </a:accent5>
        <a:accent6>
          <a:srgbClr val="082468"/>
        </a:accent6>
        <a:hlink>
          <a:srgbClr val="9999FF"/>
        </a:hlink>
        <a:folHlink>
          <a:srgbClr val="A10B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4_VTB_Template_eng_">
  <a:themeElements>
    <a:clrScheme name="11_VTB_Template_eng_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4E1F0"/>
      </a:accent1>
      <a:accent2>
        <a:srgbClr val="0A2973"/>
      </a:accent2>
      <a:accent3>
        <a:srgbClr val="FFFFFF"/>
      </a:accent3>
      <a:accent4>
        <a:srgbClr val="000000"/>
      </a:accent4>
      <a:accent5>
        <a:srgbClr val="E6EEF6"/>
      </a:accent5>
      <a:accent6>
        <a:srgbClr val="082468"/>
      </a:accent6>
      <a:hlink>
        <a:srgbClr val="9999FF"/>
      </a:hlink>
      <a:folHlink>
        <a:srgbClr val="A10B48"/>
      </a:folHlink>
    </a:clrScheme>
    <a:fontScheme name="11_VTB_Template_eng_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1_VTB_Template_eng_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VTB_Template_eng_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VTB_Template_eng_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4E1F0"/>
        </a:accent1>
        <a:accent2>
          <a:srgbClr val="0A2973"/>
        </a:accent2>
        <a:accent3>
          <a:srgbClr val="FFFFFF"/>
        </a:accent3>
        <a:accent4>
          <a:srgbClr val="000000"/>
        </a:accent4>
        <a:accent5>
          <a:srgbClr val="E6EEF6"/>
        </a:accent5>
        <a:accent6>
          <a:srgbClr val="082468"/>
        </a:accent6>
        <a:hlink>
          <a:srgbClr val="9999FF"/>
        </a:hlink>
        <a:folHlink>
          <a:srgbClr val="A10B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11_VTB_Template_eng_ 13">
    <a:dk1>
      <a:srgbClr val="000000"/>
    </a:dk1>
    <a:lt1>
      <a:srgbClr val="FFFFFF"/>
    </a:lt1>
    <a:dk2>
      <a:srgbClr val="000000"/>
    </a:dk2>
    <a:lt2>
      <a:srgbClr val="808080"/>
    </a:lt2>
    <a:accent1>
      <a:srgbClr val="D4E1F0"/>
    </a:accent1>
    <a:accent2>
      <a:srgbClr val="0A2973"/>
    </a:accent2>
    <a:accent3>
      <a:srgbClr val="FFFFFF"/>
    </a:accent3>
    <a:accent4>
      <a:srgbClr val="000000"/>
    </a:accent4>
    <a:accent5>
      <a:srgbClr val="E6EEF6"/>
    </a:accent5>
    <a:accent6>
      <a:srgbClr val="082468"/>
    </a:accent6>
    <a:hlink>
      <a:srgbClr val="9999FF"/>
    </a:hlink>
    <a:folHlink>
      <a:srgbClr val="A10B48"/>
    </a:folHlink>
  </a:clrScheme>
  <a:fontScheme name="11_VTB_Template_eng_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11_VTB_Template_eng_ 13">
    <a:dk1>
      <a:srgbClr val="000000"/>
    </a:dk1>
    <a:lt1>
      <a:srgbClr val="FFFFFF"/>
    </a:lt1>
    <a:dk2>
      <a:srgbClr val="000000"/>
    </a:dk2>
    <a:lt2>
      <a:srgbClr val="808080"/>
    </a:lt2>
    <a:accent1>
      <a:srgbClr val="D4E1F0"/>
    </a:accent1>
    <a:accent2>
      <a:srgbClr val="0A2973"/>
    </a:accent2>
    <a:accent3>
      <a:srgbClr val="FFFFFF"/>
    </a:accent3>
    <a:accent4>
      <a:srgbClr val="000000"/>
    </a:accent4>
    <a:accent5>
      <a:srgbClr val="E6EEF6"/>
    </a:accent5>
    <a:accent6>
      <a:srgbClr val="082468"/>
    </a:accent6>
    <a:hlink>
      <a:srgbClr val="9999FF"/>
    </a:hlink>
    <a:folHlink>
      <a:srgbClr val="A10B48"/>
    </a:folHlink>
  </a:clrScheme>
  <a:fontScheme name="11_VTB_Template_eng_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11_VTB_Template_eng_ 13">
    <a:dk1>
      <a:srgbClr val="000000"/>
    </a:dk1>
    <a:lt1>
      <a:srgbClr val="FFFFFF"/>
    </a:lt1>
    <a:dk2>
      <a:srgbClr val="000000"/>
    </a:dk2>
    <a:lt2>
      <a:srgbClr val="808080"/>
    </a:lt2>
    <a:accent1>
      <a:srgbClr val="D4E1F0"/>
    </a:accent1>
    <a:accent2>
      <a:srgbClr val="0A2973"/>
    </a:accent2>
    <a:accent3>
      <a:srgbClr val="FFFFFF"/>
    </a:accent3>
    <a:accent4>
      <a:srgbClr val="000000"/>
    </a:accent4>
    <a:accent5>
      <a:srgbClr val="E6EEF6"/>
    </a:accent5>
    <a:accent6>
      <a:srgbClr val="082468"/>
    </a:accent6>
    <a:hlink>
      <a:srgbClr val="9999FF"/>
    </a:hlink>
    <a:folHlink>
      <a:srgbClr val="A10B48"/>
    </a:folHlink>
  </a:clrScheme>
  <a:fontScheme name="11_VTB_Template_eng_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NewsPrint">
    <a:fillStyleLst>
      <a:solidFill>
        <a:schemeClr val="phClr"/>
      </a:solidFill>
      <a:gradFill rotWithShape="1">
        <a:gsLst>
          <a:gs pos="0">
            <a:schemeClr val="phClr">
              <a:tint val="37000"/>
              <a:hueMod val="100000"/>
              <a:satMod val="200000"/>
              <a:lumMod val="88000"/>
            </a:schemeClr>
          </a:gs>
          <a:gs pos="100000">
            <a:schemeClr val="phClr">
              <a:tint val="53000"/>
              <a:shade val="100000"/>
              <a:hueMod val="100000"/>
              <a:satMod val="350000"/>
              <a:lumMod val="79000"/>
            </a:schemeClr>
          </a:gs>
        </a:gsLst>
        <a:lin ang="5400000" scaled="1"/>
      </a:gradFill>
      <a:gradFill rotWithShape="1">
        <a:gsLst>
          <a:gs pos="0">
            <a:schemeClr val="phClr">
              <a:tint val="83000"/>
              <a:shade val="100000"/>
              <a:alpha val="100000"/>
              <a:hueMod val="100000"/>
              <a:satMod val="220000"/>
              <a:lumMod val="90000"/>
            </a:schemeClr>
          </a:gs>
          <a:gs pos="76000">
            <a:schemeClr val="phClr">
              <a:shade val="100000"/>
            </a:schemeClr>
          </a:gs>
          <a:gs pos="100000">
            <a:schemeClr val="phClr">
              <a:shade val="93000"/>
              <a:alpha val="100000"/>
              <a:satMod val="100000"/>
              <a:lumMod val="93000"/>
            </a:schemeClr>
          </a:gs>
        </a:gsLst>
        <a:path path="circle">
          <a:fillToRect l="15000" t="15000" r="100000" b="100000"/>
        </a:path>
      </a:gradFill>
    </a:fillStyleLst>
    <a:lnStyleLst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12700" dir="5280000" rotWithShape="0">
            <a:srgbClr val="000000">
              <a:alpha val="40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contourW="12700">
          <a:bevelT w="31750" h="127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38151</TotalTime>
  <Words>1867</Words>
  <Application>Microsoft Office PowerPoint</Application>
  <PresentationFormat>Экран (4:3)</PresentationFormat>
  <Paragraphs>355</Paragraphs>
  <Slides>8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22_VTB_Template_eng_</vt:lpstr>
      <vt:lpstr>31_VTB_Template_eng_</vt:lpstr>
      <vt:lpstr>24_VTB_Template_eng_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VTB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Nataliya Dolgova</dc:creator>
  <cp:lastModifiedBy>Игорь</cp:lastModifiedBy>
  <cp:revision>404</cp:revision>
  <cp:lastPrinted>2019-01-30T13:23:15Z</cp:lastPrinted>
  <dcterms:created xsi:type="dcterms:W3CDTF">2018-09-03T11:30:32Z</dcterms:created>
  <dcterms:modified xsi:type="dcterms:W3CDTF">2019-02-11T09:32:06Z</dcterms:modified>
</cp:coreProperties>
</file>